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12192000" cy="6858000"/>
  <p:defaultTextStyle>
    <a:defPPr>
      <a:defRPr kern="0"/>
    </a:defPPr>
  </p:defaultTextStyle>
  <p:embeddedFontLst>
    <p:embeddedFont>
      <p:font typeface="DejaVu Sans" panose="00000000000000000000" pitchFamily="34" charset="1"/>
      <p:regular r:id="rId39"/>
      <p:bold r:id="rId44"/>
      <p:boldItalic r:id="rId40"/>
    </p:embeddedFont>
    <p:embeddedFont>
      <p:font typeface="Liberation Sans" panose="00000000000000000000" pitchFamily="34" charset="1"/>
      <p:regular r:id="rId43"/>
    </p:embeddedFont>
    <p:embeddedFont>
      <p:font typeface="Liberation Serif" panose="00000000000000000000" pitchFamily="18" charset="1"/>
      <p:regular r:id="rId42"/>
    </p:embeddedFont>
    <p:embeddedFont>
      <p:font typeface="OpenSymbol" panose="00000000000000000000" pitchFamily="2" charset="1"/>
      <p:regular r:id="rId41"/>
    </p:embeddedFont>
    <p:embeddedFont>
      <p:font typeface="Tahoma" panose="00000000000000000000" pitchFamily="34" charset="1"/>
      <p:regular r:id="rId45"/>
    </p:embeddedFont>
    <p:embeddedFont>
      <p:font typeface="Times New Roman" panose="00000000000000000000" pitchFamily="18" charset="1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Relationship Id="rId41" Type="http://schemas.openxmlformats.org/officeDocument/2006/relationships/font" Target="fonts/font4.fntdata"/><Relationship Id="rId42" Type="http://schemas.openxmlformats.org/officeDocument/2006/relationships/font" Target="fonts/font5.fntdata"/><Relationship Id="rId43" Type="http://schemas.openxmlformats.org/officeDocument/2006/relationships/font" Target="fonts/font6.fntdata"/><Relationship Id="rId44" Type="http://schemas.openxmlformats.org/officeDocument/2006/relationships/font" Target="fonts/font7.fntdata"/><Relationship Id="rId45" Type="http://schemas.openxmlformats.org/officeDocument/2006/relationships/font" Target="fonts/font8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2585" y="657859"/>
            <a:ext cx="8926829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FF00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10894" y="3764279"/>
            <a:ext cx="10570210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FF00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E517E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FF00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400"/>
            <a:ext cx="181610" cy="6832600"/>
          </a:xfrm>
          <a:custGeom>
            <a:avLst/>
            <a:gdLst/>
            <a:ahLst/>
            <a:cxnLst/>
            <a:rect l="l" t="t" r="r" b="b"/>
            <a:pathLst>
              <a:path w="181610" h="6832600">
                <a:moveTo>
                  <a:pt x="181610" y="6832600"/>
                </a:moveTo>
                <a:lnTo>
                  <a:pt x="0" y="6832600"/>
                </a:lnTo>
                <a:lnTo>
                  <a:pt x="0" y="0"/>
                </a:lnTo>
                <a:lnTo>
                  <a:pt x="181610" y="0"/>
                </a:lnTo>
                <a:lnTo>
                  <a:pt x="181610" y="6832600"/>
                </a:lnTo>
                <a:close/>
              </a:path>
            </a:pathLst>
          </a:custGeom>
          <a:solidFill>
            <a:srgbClr val="000000">
              <a:alpha val="2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81610" cy="6856730"/>
          </a:xfrm>
          <a:custGeom>
            <a:avLst/>
            <a:gdLst/>
            <a:ahLst/>
            <a:cxnLst/>
            <a:rect l="l" t="t" r="r" b="b"/>
            <a:pathLst>
              <a:path w="181610" h="6856730">
                <a:moveTo>
                  <a:pt x="181610" y="0"/>
                </a:moveTo>
                <a:lnTo>
                  <a:pt x="0" y="0"/>
                </a:lnTo>
                <a:lnTo>
                  <a:pt x="0" y="6856730"/>
                </a:lnTo>
                <a:lnTo>
                  <a:pt x="91440" y="6856730"/>
                </a:lnTo>
                <a:lnTo>
                  <a:pt x="181610" y="6856730"/>
                </a:lnTo>
                <a:lnTo>
                  <a:pt x="18161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FF00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400"/>
            <a:ext cx="181610" cy="6832600"/>
          </a:xfrm>
          <a:custGeom>
            <a:avLst/>
            <a:gdLst/>
            <a:ahLst/>
            <a:cxnLst/>
            <a:rect l="l" t="t" r="r" b="b"/>
            <a:pathLst>
              <a:path w="181610" h="6832600">
                <a:moveTo>
                  <a:pt x="181610" y="6832600"/>
                </a:moveTo>
                <a:lnTo>
                  <a:pt x="0" y="6832600"/>
                </a:lnTo>
                <a:lnTo>
                  <a:pt x="0" y="0"/>
                </a:lnTo>
                <a:lnTo>
                  <a:pt x="181610" y="0"/>
                </a:lnTo>
                <a:lnTo>
                  <a:pt x="181610" y="6832600"/>
                </a:lnTo>
                <a:close/>
              </a:path>
            </a:pathLst>
          </a:custGeom>
          <a:solidFill>
            <a:srgbClr val="000000">
              <a:alpha val="2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81610" cy="6856730"/>
          </a:xfrm>
          <a:custGeom>
            <a:avLst/>
            <a:gdLst/>
            <a:ahLst/>
            <a:cxnLst/>
            <a:rect l="l" t="t" r="r" b="b"/>
            <a:pathLst>
              <a:path w="181610" h="6856730">
                <a:moveTo>
                  <a:pt x="181610" y="0"/>
                </a:moveTo>
                <a:lnTo>
                  <a:pt x="0" y="0"/>
                </a:lnTo>
                <a:lnTo>
                  <a:pt x="0" y="6856730"/>
                </a:lnTo>
                <a:lnTo>
                  <a:pt x="91440" y="6856730"/>
                </a:lnTo>
                <a:lnTo>
                  <a:pt x="181610" y="6856730"/>
                </a:lnTo>
                <a:lnTo>
                  <a:pt x="18161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4324350"/>
            <a:ext cx="1741805" cy="778510"/>
          </a:xfrm>
          <a:custGeom>
            <a:avLst/>
            <a:gdLst/>
            <a:ahLst/>
            <a:cxnLst/>
            <a:rect l="l" t="t" r="r" b="b"/>
            <a:pathLst>
              <a:path w="1741805" h="778510">
                <a:moveTo>
                  <a:pt x="1344930" y="0"/>
                </a:moveTo>
                <a:lnTo>
                  <a:pt x="0" y="0"/>
                </a:lnTo>
                <a:lnTo>
                  <a:pt x="0" y="778510"/>
                </a:lnTo>
                <a:lnTo>
                  <a:pt x="1344930" y="778510"/>
                </a:lnTo>
                <a:lnTo>
                  <a:pt x="1354653" y="777636"/>
                </a:lnTo>
                <a:lnTo>
                  <a:pt x="1362710" y="775335"/>
                </a:lnTo>
                <a:lnTo>
                  <a:pt x="1368861" y="772080"/>
                </a:lnTo>
                <a:lnTo>
                  <a:pt x="1372870" y="768350"/>
                </a:lnTo>
                <a:lnTo>
                  <a:pt x="1372870" y="763269"/>
                </a:lnTo>
                <a:lnTo>
                  <a:pt x="1377950" y="763269"/>
                </a:lnTo>
                <a:lnTo>
                  <a:pt x="1734820" y="407669"/>
                </a:lnTo>
                <a:lnTo>
                  <a:pt x="1739820" y="398799"/>
                </a:lnTo>
                <a:lnTo>
                  <a:pt x="1741487" y="388143"/>
                </a:lnTo>
                <a:lnTo>
                  <a:pt x="1739820" y="376773"/>
                </a:lnTo>
                <a:lnTo>
                  <a:pt x="1734820" y="365760"/>
                </a:lnTo>
                <a:lnTo>
                  <a:pt x="1377950" y="13969"/>
                </a:lnTo>
                <a:lnTo>
                  <a:pt x="1377950" y="8889"/>
                </a:lnTo>
                <a:lnTo>
                  <a:pt x="1372870" y="8889"/>
                </a:lnTo>
                <a:lnTo>
                  <a:pt x="1368861" y="5357"/>
                </a:lnTo>
                <a:lnTo>
                  <a:pt x="1362710" y="2539"/>
                </a:lnTo>
                <a:lnTo>
                  <a:pt x="1354653" y="674"/>
                </a:lnTo>
                <a:lnTo>
                  <a:pt x="134493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400"/>
            <a:ext cx="181610" cy="6832600"/>
          </a:xfrm>
          <a:custGeom>
            <a:avLst/>
            <a:gdLst/>
            <a:ahLst/>
            <a:cxnLst/>
            <a:rect l="l" t="t" r="r" b="b"/>
            <a:pathLst>
              <a:path w="181610" h="6832600">
                <a:moveTo>
                  <a:pt x="181610" y="6832600"/>
                </a:moveTo>
                <a:lnTo>
                  <a:pt x="0" y="6832600"/>
                </a:lnTo>
                <a:lnTo>
                  <a:pt x="0" y="0"/>
                </a:lnTo>
                <a:lnTo>
                  <a:pt x="181610" y="0"/>
                </a:lnTo>
                <a:lnTo>
                  <a:pt x="181610" y="6832600"/>
                </a:lnTo>
                <a:close/>
              </a:path>
            </a:pathLst>
          </a:custGeom>
          <a:solidFill>
            <a:srgbClr val="000000">
              <a:alpha val="25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81610" cy="6856730"/>
          </a:xfrm>
          <a:custGeom>
            <a:avLst/>
            <a:gdLst/>
            <a:ahLst/>
            <a:cxnLst/>
            <a:rect l="l" t="t" r="r" b="b"/>
            <a:pathLst>
              <a:path w="181610" h="6856730">
                <a:moveTo>
                  <a:pt x="181610" y="0"/>
                </a:moveTo>
                <a:lnTo>
                  <a:pt x="0" y="0"/>
                </a:lnTo>
                <a:lnTo>
                  <a:pt x="0" y="6856730"/>
                </a:lnTo>
                <a:lnTo>
                  <a:pt x="91440" y="6856730"/>
                </a:lnTo>
                <a:lnTo>
                  <a:pt x="181610" y="6856730"/>
                </a:lnTo>
                <a:lnTo>
                  <a:pt x="18161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9655" y="657859"/>
            <a:ext cx="10092689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FF00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929" y="1572259"/>
            <a:ext cx="10264140" cy="3572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E517E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439" y="337514"/>
            <a:ext cx="10661650" cy="162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90"/>
              </a:lnSpc>
            </a:pPr>
            <a:r>
              <a:rPr dirty="0" sz="5400">
                <a:solidFill>
                  <a:srgbClr val="252525"/>
                </a:solidFill>
                <a:latin typeface="DejaVu Sans"/>
                <a:cs typeface="DejaVu Sans"/>
              </a:rPr>
              <a:t>Malignant</a:t>
            </a:r>
            <a:r>
              <a:rPr dirty="0" sz="5400" spc="-65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dirty="0" sz="5400">
                <a:solidFill>
                  <a:srgbClr val="252525"/>
                </a:solidFill>
                <a:latin typeface="DejaVu Sans"/>
                <a:cs typeface="DejaVu Sans"/>
              </a:rPr>
              <a:t>Comments</a:t>
            </a:r>
            <a:r>
              <a:rPr dirty="0" sz="5400" spc="-5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dirty="0" sz="5400" spc="-10">
                <a:solidFill>
                  <a:srgbClr val="252525"/>
                </a:solidFill>
                <a:latin typeface="DejaVu Sans"/>
                <a:cs typeface="DejaVu Sans"/>
              </a:rPr>
              <a:t>Classifier</a:t>
            </a:r>
            <a:endParaRPr sz="5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r>
              <a:rPr dirty="0" sz="5400" spc="-10">
                <a:solidFill>
                  <a:srgbClr val="252525"/>
                </a:solidFill>
                <a:latin typeface="DejaVu Sans"/>
                <a:cs typeface="DejaVu Sans"/>
              </a:rPr>
              <a:t>Project</a:t>
            </a:r>
            <a:endParaRPr sz="5400">
              <a:latin typeface="DejaVu Sans"/>
              <a:cs typeface="DejaVu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39"/>
            <a:ext cx="12192000" cy="50152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7" y="97910"/>
            <a:ext cx="12187722" cy="51144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181860" y="4862664"/>
            <a:ext cx="7811770" cy="1643380"/>
          </a:xfrm>
          <a:prstGeom prst="rect">
            <a:avLst/>
          </a:prstGeom>
        </p:spPr>
        <p:txBody>
          <a:bodyPr wrap="square" lIns="0" tIns="2584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35"/>
              </a:spcBef>
              <a:tabLst>
                <a:tab pos="7785734" algn="l"/>
              </a:tabLst>
            </a:pPr>
            <a:r>
              <a:rPr dirty="0" u="heavy" sz="2800" b="1" i="1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MALIGNENT COMMENTS </a:t>
            </a:r>
            <a:r>
              <a:rPr dirty="0" u="heavy" sz="2800" spc="-10" b="1" i="1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CLASSIFIER</a:t>
            </a:r>
            <a:r>
              <a:rPr dirty="0" u="heavy" sz="2800" b="1" i="1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	</a:t>
            </a:r>
            <a:endParaRPr sz="2800">
              <a:latin typeface="DejaVu Sans"/>
              <a:cs typeface="DejaVu Sans"/>
            </a:endParaRPr>
          </a:p>
          <a:p>
            <a:pPr algn="ctr" marL="13970">
              <a:lnSpc>
                <a:spcPct val="100000"/>
              </a:lnSpc>
              <a:spcBef>
                <a:spcPts val="1245"/>
              </a:spcBef>
            </a:pPr>
            <a:r>
              <a:rPr dirty="0" u="heavy" sz="1800" b="1" i="1">
                <a:solidFill>
                  <a:srgbClr val="0916F0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Presented</a:t>
            </a:r>
            <a:r>
              <a:rPr dirty="0" u="heavy" sz="1800" spc="-90" b="1" i="1">
                <a:solidFill>
                  <a:srgbClr val="0916F0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 </a:t>
            </a:r>
            <a:r>
              <a:rPr dirty="0" u="heavy" sz="1800" spc="-25" b="1" i="1">
                <a:solidFill>
                  <a:srgbClr val="0916F0"/>
                </a:solidFill>
                <a:uFill>
                  <a:solidFill>
                    <a:srgbClr val="0916F0"/>
                  </a:solidFill>
                </a:uFill>
                <a:latin typeface="DejaVu Sans"/>
                <a:cs typeface="DejaVu Sans"/>
              </a:rPr>
              <a:t>by</a:t>
            </a:r>
            <a:endParaRPr sz="1800">
              <a:latin typeface="DejaVu Sans"/>
              <a:cs typeface="DejaVu Sans"/>
            </a:endParaRPr>
          </a:p>
          <a:p>
            <a:pPr algn="ctr" marR="12065">
              <a:lnSpc>
                <a:spcPct val="100000"/>
              </a:lnSpc>
              <a:spcBef>
                <a:spcPts val="675"/>
              </a:spcBef>
              <a:tabLst>
                <a:tab pos="3119755" algn="l"/>
              </a:tabLst>
            </a:pPr>
            <a:r>
              <a:rPr dirty="0" sz="2800" spc="-45">
                <a:solidFill>
                  <a:srgbClr val="0A17F1"/>
                </a:solidFill>
                <a:latin typeface="Tahoma"/>
                <a:cs typeface="Tahoma"/>
              </a:rPr>
              <a:t>p</a:t>
            </a:r>
            <a:r>
              <a:rPr dirty="0" u="heavy" sz="2800" spc="-45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Tahoma"/>
                <a:cs typeface="Tahoma"/>
              </a:rPr>
              <a:t>ailla</a:t>
            </a:r>
            <a:r>
              <a:rPr dirty="0" u="heavy" sz="2800" spc="-190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800" spc="-10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Tahoma"/>
                <a:cs typeface="Tahoma"/>
              </a:rPr>
              <a:t>kusaraju</a:t>
            </a:r>
            <a:r>
              <a:rPr dirty="0" u="heavy" sz="2800">
                <a:solidFill>
                  <a:srgbClr val="0A17F1"/>
                </a:solidFill>
                <a:uFill>
                  <a:solidFill>
                    <a:srgbClr val="0916F0"/>
                  </a:solidFill>
                </a:uFill>
                <a:latin typeface="Tahoma"/>
                <a:cs typeface="Tahoma"/>
              </a:rPr>
              <a:t>	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7770" y="237489"/>
            <a:ext cx="4690745" cy="6153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850"/>
              <a:t>About</a:t>
            </a:r>
            <a:r>
              <a:rPr dirty="0" sz="3850" spc="-5"/>
              <a:t> </a:t>
            </a:r>
            <a:r>
              <a:rPr dirty="0" sz="3850"/>
              <a:t>The </a:t>
            </a:r>
            <a:r>
              <a:rPr dirty="0" sz="3850" spc="-10"/>
              <a:t>DataSet</a:t>
            </a:r>
            <a:endParaRPr sz="385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328419" y="1039494"/>
          <a:ext cx="9718040" cy="5483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5305"/>
                <a:gridCol w="7901305"/>
              </a:tblGrid>
              <a:tr h="414020"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Variable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3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Definition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3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id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A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unique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id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aligned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each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comment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text.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CCF1"/>
                    </a:solidFill>
                  </a:tcPr>
                </a:tc>
              </a:tr>
              <a:tr h="852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75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comment_text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75"/>
                        </a:lnSpc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It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includes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the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comment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20">
                          <a:latin typeface="DejaVu Sans"/>
                          <a:cs typeface="DejaVu Sans"/>
                        </a:rPr>
                        <a:t>text.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7F7"/>
                    </a:solidFill>
                  </a:tcPr>
                </a:tc>
              </a:tr>
              <a:tr h="852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70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malignant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 marR="274320">
                        <a:lnSpc>
                          <a:spcPct val="103099"/>
                        </a:lnSpc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It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is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column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values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depicting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which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comments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are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malignant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in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 nature.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CCF1"/>
                    </a:solidFill>
                  </a:tcPr>
                </a:tc>
              </a:tr>
              <a:tr h="8521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 marR="142240">
                        <a:lnSpc>
                          <a:spcPct val="102600"/>
                        </a:lnSpc>
                        <a:spcBef>
                          <a:spcPts val="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highly_malign </a:t>
                      </a:r>
                      <a:r>
                        <a:rPr dirty="0" sz="1600" spc="-25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ant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63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75"/>
                        </a:lnSpc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column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labels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for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highly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malignant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text.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7F7"/>
                    </a:solidFill>
                  </a:tcPr>
                </a:tc>
              </a:tr>
              <a:tr h="414020">
                <a:tc>
                  <a:txBody>
                    <a:bodyPr/>
                    <a:lstStyle/>
                    <a:p>
                      <a:pPr marL="67945">
                        <a:lnSpc>
                          <a:spcPts val="1870"/>
                        </a:lnSpc>
                        <a:spcBef>
                          <a:spcPts val="1295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rude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0"/>
                        </a:lnSpc>
                        <a:spcBef>
                          <a:spcPts val="1295"/>
                        </a:spcBef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column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labels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for</a:t>
                      </a:r>
                      <a:r>
                        <a:rPr dirty="0" sz="1600" spc="-2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comments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that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are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rude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in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nature.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CCF1"/>
                    </a:solidFill>
                  </a:tcPr>
                </a:tc>
              </a:tr>
              <a:tr h="852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64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threat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864"/>
                        </a:lnSpc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dirty="0" sz="1600" spc="-5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column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labels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for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threatening</a:t>
                      </a:r>
                      <a:r>
                        <a:rPr dirty="0" sz="1600" spc="-5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context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in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the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comments.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7F7"/>
                    </a:solidFill>
                  </a:tcPr>
                </a:tc>
              </a:tr>
              <a:tr h="415290"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abuse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Binary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column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labels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with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abusive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behaviour.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CCF1"/>
                    </a:solidFill>
                  </a:tcPr>
                </a:tc>
              </a:tr>
              <a:tr h="415290"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loathe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D31DD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75"/>
                        </a:lnSpc>
                        <a:spcBef>
                          <a:spcPts val="1295"/>
                        </a:spcBef>
                      </a:pPr>
                      <a:r>
                        <a:rPr dirty="0" sz="1600">
                          <a:latin typeface="DejaVu Sans"/>
                          <a:cs typeface="DejaVu Sans"/>
                        </a:rPr>
                        <a:t>Label</a:t>
                      </a:r>
                      <a:r>
                        <a:rPr dirty="0" sz="1600" spc="-4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to</a:t>
                      </a:r>
                      <a:r>
                        <a:rPr dirty="0" sz="1600" spc="-4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comments</a:t>
                      </a:r>
                      <a:r>
                        <a:rPr dirty="0" sz="1600" spc="-3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that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are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full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of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loathe</a:t>
                      </a:r>
                      <a:r>
                        <a:rPr dirty="0" sz="1600" spc="-25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>
                          <a:latin typeface="DejaVu Sans"/>
                          <a:cs typeface="DejaVu Sans"/>
                        </a:rPr>
                        <a:t>and</a:t>
                      </a:r>
                      <a:r>
                        <a:rPr dirty="0" sz="1600" spc="-3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sz="1600" spc="-10">
                          <a:latin typeface="DejaVu Sans"/>
                          <a:cs typeface="DejaVu Sans"/>
                        </a:rPr>
                        <a:t>hatred.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7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8459" y="229870"/>
            <a:ext cx="495236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Data</a:t>
            </a:r>
            <a:r>
              <a:rPr dirty="0" sz="4000" spc="5"/>
              <a:t> </a:t>
            </a:r>
            <a:r>
              <a:rPr dirty="0" sz="4000" spc="-20"/>
              <a:t>Preprocessing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2364739" y="1163320"/>
            <a:ext cx="890651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For</a:t>
            </a:r>
            <a:r>
              <a:rPr dirty="0" sz="1800" spc="-4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 spc="-3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purpose</a:t>
            </a:r>
            <a:r>
              <a:rPr dirty="0" sz="1800" spc="-2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 spc="-3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project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dataset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has</a:t>
            </a:r>
            <a:r>
              <a:rPr dirty="0" sz="1800" spc="-3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been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b="1" i="1">
                <a:solidFill>
                  <a:srgbClr val="0E517E"/>
                </a:solidFill>
                <a:latin typeface="DejaVu Sans"/>
                <a:cs typeface="DejaVu Sans"/>
              </a:rPr>
              <a:t>preprocessed</a:t>
            </a:r>
            <a:r>
              <a:rPr dirty="0" sz="1800" spc="-30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25" b="1" i="1">
                <a:solidFill>
                  <a:srgbClr val="0E517E"/>
                </a:solidFill>
                <a:latin typeface="DejaVu Sans"/>
                <a:cs typeface="DejaVu Sans"/>
              </a:rPr>
              <a:t>as</a:t>
            </a:r>
            <a:r>
              <a:rPr dirty="0" sz="1800" spc="-25" b="1" i="1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 b="1" i="1">
                <a:solidFill>
                  <a:srgbClr val="0E517E"/>
                </a:solidFill>
                <a:latin typeface="DejaVu Sans"/>
                <a:cs typeface="DejaVu Sans"/>
              </a:rPr>
              <a:t>follows: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64739" y="1677670"/>
            <a:ext cx="207645" cy="81026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64739" y="2727960"/>
            <a:ext cx="207645" cy="81026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64739" y="4161790"/>
            <a:ext cx="207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64739" y="5085079"/>
            <a:ext cx="207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07639" y="1703070"/>
            <a:ext cx="9251315" cy="503301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Importing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necessary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libraries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importing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dataset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frame.</a:t>
            </a:r>
            <a:endParaRPr sz="1800">
              <a:latin typeface="DejaVu Sans"/>
              <a:cs typeface="DejaVu Sans"/>
            </a:endParaRPr>
          </a:p>
          <a:p>
            <a:pPr marL="12700" marR="759460">
              <a:lnSpc>
                <a:spcPts val="2090"/>
              </a:lnSpc>
              <a:spcBef>
                <a:spcPts val="1055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Checked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some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statistical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information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like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shape,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number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unique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values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present,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info,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finding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more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etc.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Checked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null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did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not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find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any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null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removed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Id.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ts val="2090"/>
              </a:lnSpc>
              <a:spcBef>
                <a:spcPts val="1055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Done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feature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engineering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created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viz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label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both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good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bad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comments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sum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8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labels, comment</a:t>
            </a:r>
            <a:r>
              <a:rPr dirty="0" sz="18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length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contains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length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comment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text.</a:t>
            </a:r>
            <a:endParaRPr sz="1800">
              <a:latin typeface="DejaVu Sans"/>
              <a:cs typeface="DejaVu Sans"/>
            </a:endParaRPr>
          </a:p>
          <a:p>
            <a:pPr marL="12700" marR="459740">
              <a:lnSpc>
                <a:spcPts val="2090"/>
              </a:lnSpc>
              <a:spcBef>
                <a:spcPts val="1000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Visualized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feature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seaborn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matplotlib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libraries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plotting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categorical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plots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like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pie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plot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count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plot,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distribution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plot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wordcloud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for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label.</a:t>
            </a:r>
            <a:endParaRPr sz="1800">
              <a:latin typeface="DejaVu Sans"/>
              <a:cs typeface="DejaVu Sans"/>
            </a:endParaRPr>
          </a:p>
          <a:p>
            <a:pPr marL="12700" marR="6985">
              <a:lnSpc>
                <a:spcPct val="96700"/>
              </a:lnSpc>
              <a:spcBef>
                <a:spcPts val="944"/>
              </a:spcBef>
            </a:pP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Done</a:t>
            </a:r>
            <a:r>
              <a:rPr dirty="0" sz="1800" spc="-6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text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pre-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processing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techniques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like</a:t>
            </a:r>
            <a:r>
              <a:rPr dirty="0" sz="1800" spc="-5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Removing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Punctuations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other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special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charactors.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Splitting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comments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individual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words.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Removing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Stop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Words.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Stemming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Lemmatization.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Then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created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column</a:t>
            </a:r>
            <a:r>
              <a:rPr dirty="0" sz="18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clean,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length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after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cleaning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data.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these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steps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were</a:t>
            </a:r>
            <a:r>
              <a:rPr dirty="0" sz="18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done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both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train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8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test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datasets.</a:t>
            </a:r>
            <a:r>
              <a:rPr dirty="0" sz="1800" spc="-5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Checked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correlation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heatmap.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After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getting</a:t>
            </a:r>
            <a:r>
              <a:rPr dirty="0" sz="18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dirty="0" sz="18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cleaned</a:t>
            </a:r>
            <a:r>
              <a:rPr dirty="0" sz="18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dirty="0" sz="18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20">
                <a:solidFill>
                  <a:srgbClr val="3F3F3F"/>
                </a:solidFill>
                <a:latin typeface="DejaVu Sans"/>
                <a:cs typeface="DejaVu Sans"/>
              </a:rPr>
              <a:t>used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TF-</a:t>
            </a:r>
            <a:r>
              <a:rPr dirty="0" sz="1800">
                <a:solidFill>
                  <a:srgbClr val="3F3F3F"/>
                </a:solidFill>
                <a:latin typeface="DejaVu Sans"/>
                <a:cs typeface="DejaVu Sans"/>
              </a:rPr>
              <a:t>IDF</a:t>
            </a:r>
            <a:r>
              <a:rPr dirty="0" sz="1800" spc="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3F3F3F"/>
                </a:solidFill>
                <a:latin typeface="DejaVu Sans"/>
                <a:cs typeface="DejaVu Sans"/>
              </a:rPr>
              <a:t>vectorizer.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9700" y="553720"/>
            <a:ext cx="683005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Imported</a:t>
            </a:r>
            <a:r>
              <a:rPr dirty="0" sz="4000" spc="-5"/>
              <a:t> </a:t>
            </a:r>
            <a:r>
              <a:rPr dirty="0" sz="4000"/>
              <a:t>Library</a:t>
            </a:r>
            <a:r>
              <a:rPr dirty="0" sz="4000" spc="-5"/>
              <a:t> </a:t>
            </a:r>
            <a:r>
              <a:rPr dirty="0" sz="4000"/>
              <a:t>and</a:t>
            </a:r>
            <a:r>
              <a:rPr dirty="0" sz="4000" spc="-5"/>
              <a:t> </a:t>
            </a:r>
            <a:r>
              <a:rPr dirty="0" sz="4000" spc="-10"/>
              <a:t>class</a:t>
            </a:r>
            <a:endParaRPr sz="40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519" y="1270000"/>
            <a:ext cx="8911590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6239" y="657859"/>
            <a:ext cx="8216900" cy="474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50"/>
              <a:t>Count</a:t>
            </a:r>
            <a:r>
              <a:rPr dirty="0" sz="2950" spc="-35"/>
              <a:t> </a:t>
            </a:r>
            <a:r>
              <a:rPr dirty="0" sz="2950"/>
              <a:t>plot</a:t>
            </a:r>
            <a:r>
              <a:rPr dirty="0" sz="2950" spc="-15"/>
              <a:t> </a:t>
            </a:r>
            <a:r>
              <a:rPr dirty="0" sz="2950"/>
              <a:t>of</a:t>
            </a:r>
            <a:r>
              <a:rPr dirty="0" sz="2950" spc="-5"/>
              <a:t> </a:t>
            </a:r>
            <a:r>
              <a:rPr dirty="0" sz="2950"/>
              <a:t>Malignat</a:t>
            </a:r>
            <a:r>
              <a:rPr dirty="0" sz="2950" spc="-15"/>
              <a:t> </a:t>
            </a:r>
            <a:r>
              <a:rPr dirty="0" sz="2950"/>
              <a:t>column</a:t>
            </a:r>
            <a:r>
              <a:rPr dirty="0" sz="2950" spc="-20"/>
              <a:t> </a:t>
            </a:r>
            <a:r>
              <a:rPr dirty="0" sz="2950"/>
              <a:t>and</a:t>
            </a:r>
            <a:r>
              <a:rPr dirty="0" sz="2950" spc="-10"/>
              <a:t> describe</a:t>
            </a:r>
            <a:endParaRPr sz="29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210" y="1948179"/>
            <a:ext cx="4343399" cy="43662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0750" y="3295015"/>
            <a:ext cx="95250" cy="2381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588250" y="3224529"/>
            <a:ext cx="3731895" cy="2584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Here</a:t>
            </a:r>
            <a:r>
              <a:rPr dirty="0" sz="28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8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first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graph</a:t>
            </a:r>
            <a:r>
              <a:rPr dirty="0" sz="2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malignant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can</a:t>
            </a:r>
            <a:r>
              <a:rPr dirty="0" sz="2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clearly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observe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most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5">
                <a:solidFill>
                  <a:srgbClr val="0E517E"/>
                </a:solidFill>
                <a:latin typeface="DejaVu Sans"/>
                <a:cs typeface="DejaVu Sans"/>
              </a:rPr>
              <a:t>of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800" spc="-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messages</a:t>
            </a:r>
            <a:r>
              <a:rPr dirty="0" sz="28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5">
                <a:solidFill>
                  <a:srgbClr val="0E517E"/>
                </a:solidFill>
                <a:latin typeface="DejaVu Sans"/>
                <a:cs typeface="DejaVu Sans"/>
              </a:rPr>
              <a:t>are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not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malignant.</a:t>
            </a:r>
            <a:endParaRPr sz="2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20"/>
              <a:t> </a:t>
            </a:r>
            <a:r>
              <a:rPr dirty="0"/>
              <a:t>plot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 spc="-25"/>
              <a:t>highly-</a:t>
            </a:r>
            <a:r>
              <a:rPr dirty="0"/>
              <a:t>Malignat</a:t>
            </a:r>
            <a:r>
              <a:rPr dirty="0" spc="-15"/>
              <a:t> </a:t>
            </a:r>
            <a:r>
              <a:rPr dirty="0" spc="-10"/>
              <a:t>column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0150" y="3535045"/>
            <a:ext cx="95250" cy="2381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792719" y="3462020"/>
            <a:ext cx="3839210" cy="2164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8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8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second</a:t>
            </a:r>
            <a:r>
              <a:rPr dirty="0" sz="2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image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can</a:t>
            </a:r>
            <a:r>
              <a:rPr dirty="0" sz="2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clearly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observe</a:t>
            </a:r>
            <a:r>
              <a:rPr dirty="0" sz="28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there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8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very</a:t>
            </a:r>
            <a:r>
              <a:rPr dirty="0" sz="2800" spc="-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less</a:t>
            </a:r>
            <a:r>
              <a:rPr dirty="0" sz="28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highly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malignant</a:t>
            </a:r>
            <a:r>
              <a:rPr dirty="0" sz="2800" spc="-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messages.</a:t>
            </a:r>
            <a:endParaRPr sz="28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529" y="2632710"/>
            <a:ext cx="431292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65"/>
              <a:t> </a:t>
            </a:r>
            <a:r>
              <a:rPr dirty="0"/>
              <a:t>plot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Rude</a:t>
            </a:r>
            <a:r>
              <a:rPr dirty="0" spc="-55"/>
              <a:t> </a:t>
            </a:r>
            <a:r>
              <a:rPr dirty="0"/>
              <a:t>column</a:t>
            </a:r>
            <a:r>
              <a:rPr dirty="0" spc="-55"/>
              <a:t> </a:t>
            </a:r>
            <a:r>
              <a:rPr dirty="0" spc="-25"/>
              <a:t>and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4880" y="3452495"/>
            <a:ext cx="95250" cy="2381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612380" y="3382009"/>
            <a:ext cx="3763010" cy="1731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Same</a:t>
            </a:r>
            <a:r>
              <a:rPr dirty="0" sz="28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8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third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picture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there</a:t>
            </a:r>
            <a:r>
              <a:rPr dirty="0" sz="2800" spc="-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800" spc="-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few</a:t>
            </a:r>
            <a:r>
              <a:rPr dirty="0" sz="2800" spc="-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rude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comments</a:t>
            </a:r>
            <a:r>
              <a:rPr dirty="0" sz="28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8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5">
                <a:solidFill>
                  <a:srgbClr val="0E517E"/>
                </a:solidFill>
                <a:latin typeface="DejaVu Sans"/>
                <a:cs typeface="DejaVu Sans"/>
              </a:rPr>
              <a:t>the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dataset.</a:t>
            </a:r>
            <a:endParaRPr sz="28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529" y="2211070"/>
            <a:ext cx="4312920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50"/>
              <a:t> </a:t>
            </a:r>
            <a:r>
              <a:rPr dirty="0"/>
              <a:t>plot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threat</a:t>
            </a:r>
            <a:r>
              <a:rPr dirty="0" spc="-35"/>
              <a:t> </a:t>
            </a:r>
            <a:r>
              <a:rPr dirty="0"/>
              <a:t>column</a:t>
            </a:r>
            <a:r>
              <a:rPr dirty="0" spc="-40"/>
              <a:t> </a:t>
            </a:r>
            <a:r>
              <a:rPr dirty="0" spc="-25"/>
              <a:t>and </a:t>
            </a:r>
            <a:r>
              <a:rPr dirty="0" spc="-10"/>
              <a:t>describe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33969" y="3488690"/>
            <a:ext cx="3992879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4th</a:t>
            </a:r>
            <a:r>
              <a:rPr dirty="0" sz="2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can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clearly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see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4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there</a:t>
            </a:r>
            <a:r>
              <a:rPr dirty="0" sz="24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4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very</a:t>
            </a:r>
            <a:r>
              <a:rPr dirty="0" sz="24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few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cases/almost</a:t>
            </a:r>
            <a:r>
              <a:rPr dirty="0" sz="24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negligible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of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threat</a:t>
            </a:r>
            <a:r>
              <a:rPr dirty="0" sz="2400" spc="-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comments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9529" y="2387600"/>
            <a:ext cx="4312920" cy="41706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40"/>
              <a:t> </a:t>
            </a:r>
            <a:r>
              <a:rPr dirty="0"/>
              <a:t>plot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abuse</a:t>
            </a:r>
            <a:r>
              <a:rPr dirty="0" spc="-25"/>
              <a:t> </a:t>
            </a:r>
            <a:r>
              <a:rPr dirty="0"/>
              <a:t>column</a:t>
            </a:r>
            <a:r>
              <a:rPr dirty="0" spc="-30"/>
              <a:t> </a:t>
            </a:r>
            <a:r>
              <a:rPr dirty="0" spc="-25"/>
              <a:t>and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4880" y="3533775"/>
            <a:ext cx="95250" cy="2381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612380" y="3462020"/>
            <a:ext cx="364744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800" spc="-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5th</a:t>
            </a:r>
            <a:r>
              <a:rPr dirty="0" sz="2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image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5">
                <a:solidFill>
                  <a:srgbClr val="0E517E"/>
                </a:solidFill>
                <a:latin typeface="DejaVu Sans"/>
                <a:cs typeface="DejaVu Sans"/>
              </a:rPr>
              <a:t>can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clearly</a:t>
            </a:r>
            <a:r>
              <a:rPr dirty="0" sz="28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see</a:t>
            </a:r>
            <a:r>
              <a:rPr dirty="0" sz="28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that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there</a:t>
            </a:r>
            <a:r>
              <a:rPr dirty="0" sz="2800" spc="-9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800" spc="-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some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messages</a:t>
            </a:r>
            <a:r>
              <a:rPr dirty="0" sz="2800" spc="-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20">
                <a:solidFill>
                  <a:srgbClr val="0E517E"/>
                </a:solidFill>
                <a:latin typeface="DejaVu Sans"/>
                <a:cs typeface="DejaVu Sans"/>
              </a:rPr>
              <a:t>with </a:t>
            </a:r>
            <a:r>
              <a:rPr dirty="0" sz="2800">
                <a:solidFill>
                  <a:srgbClr val="0E517E"/>
                </a:solidFill>
                <a:latin typeface="DejaVu Sans"/>
                <a:cs typeface="DejaVu Sans"/>
              </a:rPr>
              <a:t>abusive</a:t>
            </a:r>
            <a:r>
              <a:rPr dirty="0" sz="28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800" spc="-10">
                <a:solidFill>
                  <a:srgbClr val="0E517E"/>
                </a:solidFill>
                <a:latin typeface="DejaVu Sans"/>
                <a:cs typeface="DejaVu Sans"/>
              </a:rPr>
              <a:t>language.</a:t>
            </a:r>
            <a:endParaRPr sz="28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529" y="1905000"/>
            <a:ext cx="4312920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35"/>
              <a:t> </a:t>
            </a:r>
            <a:r>
              <a:rPr dirty="0"/>
              <a:t>plot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loath</a:t>
            </a:r>
            <a:r>
              <a:rPr dirty="0" spc="-30"/>
              <a:t> </a:t>
            </a:r>
            <a:r>
              <a:rPr dirty="0"/>
              <a:t>column</a:t>
            </a:r>
            <a:r>
              <a:rPr dirty="0" spc="-25"/>
              <a:t> and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1705" y="3856990"/>
            <a:ext cx="79375" cy="2032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612380" y="3792220"/>
            <a:ext cx="378777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While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sixth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image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can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clearly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see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that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there</a:t>
            </a:r>
            <a:r>
              <a:rPr dirty="0" sz="24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4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very</a:t>
            </a:r>
            <a:r>
              <a:rPr dirty="0" sz="24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few</a:t>
            </a:r>
            <a:r>
              <a:rPr dirty="0" sz="24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cases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loathe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messages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529" y="2052320"/>
            <a:ext cx="4312920" cy="44970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5156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50"/>
              <a:t> </a:t>
            </a:r>
            <a:r>
              <a:rPr dirty="0"/>
              <a:t>plot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before_clean</a:t>
            </a:r>
            <a:r>
              <a:rPr dirty="0" spc="-40"/>
              <a:t> </a:t>
            </a:r>
            <a:r>
              <a:rPr dirty="0" spc="-10"/>
              <a:t>column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1705" y="3829050"/>
            <a:ext cx="79375" cy="2032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612380" y="3764279"/>
            <a:ext cx="376872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7th</a:t>
            </a:r>
            <a:r>
              <a:rPr dirty="0" sz="2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image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can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see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no.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words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each rows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3339" y="2062479"/>
            <a:ext cx="4312920" cy="4478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060" y="33020"/>
            <a:ext cx="71647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4800" b="1" i="1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DejaVu Sans"/>
                <a:cs typeface="DejaVu Sans"/>
              </a:rPr>
              <a:t>TABLE</a:t>
            </a:r>
            <a:r>
              <a:rPr dirty="0" u="heavy" sz="4800" spc="-215" b="1" i="1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DejaVu Sans"/>
                <a:cs typeface="DejaVu Sans"/>
              </a:rPr>
              <a:t> </a:t>
            </a:r>
            <a:r>
              <a:rPr dirty="0" u="heavy" sz="4800" b="1" i="1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DejaVu Sans"/>
                <a:cs typeface="DejaVu Sans"/>
              </a:rPr>
              <a:t>OF</a:t>
            </a:r>
            <a:r>
              <a:rPr dirty="0" u="heavy" sz="4800" spc="-204" b="1" i="1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DejaVu Sans"/>
                <a:cs typeface="DejaVu Sans"/>
              </a:rPr>
              <a:t> </a:t>
            </a:r>
            <a:r>
              <a:rPr dirty="0" u="heavy" sz="4800" spc="-10" b="1" i="1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DejaVu Sans"/>
                <a:cs typeface="DejaVu Sans"/>
              </a:rPr>
              <a:t>CONTENTS</a:t>
            </a:r>
            <a:endParaRPr sz="4800">
              <a:latin typeface="DejaVu Sans"/>
              <a:cs typeface="DejaVu San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932814"/>
            <a:ext cx="47625" cy="1174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1235075"/>
            <a:ext cx="47625" cy="1174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1537335"/>
            <a:ext cx="47625" cy="1174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1838325"/>
            <a:ext cx="47625" cy="1174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2140585"/>
            <a:ext cx="47625" cy="1174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2442845"/>
            <a:ext cx="47625" cy="1174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2745104"/>
            <a:ext cx="47625" cy="1174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3047364"/>
            <a:ext cx="47625" cy="1174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3348354"/>
            <a:ext cx="47625" cy="11747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3650615"/>
            <a:ext cx="47625" cy="11747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3952875"/>
            <a:ext cx="47625" cy="11747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4255134"/>
            <a:ext cx="47625" cy="1174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4557395"/>
            <a:ext cx="47625" cy="1174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4859654"/>
            <a:ext cx="47625" cy="1174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5160645"/>
            <a:ext cx="47625" cy="1174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5462904"/>
            <a:ext cx="47625" cy="11747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5765165"/>
            <a:ext cx="47625" cy="11747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6067425"/>
            <a:ext cx="47625" cy="11747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6369684"/>
            <a:ext cx="47625" cy="11747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8329" y="6671944"/>
            <a:ext cx="47625" cy="117475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2099310" y="801369"/>
            <a:ext cx="6495415" cy="606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51070">
              <a:lnSpc>
                <a:spcPct val="141100"/>
              </a:lnSpc>
              <a:spcBef>
                <a:spcPts val="100"/>
              </a:spcBef>
            </a:pP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Introduction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Problem</a:t>
            </a:r>
            <a:r>
              <a:rPr dirty="0" sz="14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Statement</a:t>
            </a:r>
            <a:endParaRPr sz="1400">
              <a:latin typeface="DejaVu Sans"/>
              <a:cs typeface="DejaVu Sans"/>
            </a:endParaRPr>
          </a:p>
          <a:p>
            <a:pPr marL="12700" marR="2235200">
              <a:lnSpc>
                <a:spcPct val="141700"/>
              </a:lnSpc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Conceptual</a:t>
            </a:r>
            <a:r>
              <a:rPr dirty="0" sz="14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Background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the Domain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Problem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Motivation for the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Problem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41700"/>
              </a:lnSpc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Hardware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Software</a:t>
            </a:r>
            <a:r>
              <a:rPr dirty="0" sz="14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Requirements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3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dirty="0" sz="14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UsedAbout</a:t>
            </a:r>
            <a:r>
              <a:rPr dirty="0" sz="14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4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DataSet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Analysis and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Model</a:t>
            </a:r>
            <a:r>
              <a:rPr dirty="0" sz="1400" spc="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Building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Flowchart</a:t>
            </a:r>
            <a:endParaRPr sz="1400">
              <a:latin typeface="DejaVu Sans"/>
              <a:cs typeface="DejaVu Sans"/>
            </a:endParaRPr>
          </a:p>
          <a:p>
            <a:pPr marL="12700" marR="3680460">
              <a:lnSpc>
                <a:spcPct val="141100"/>
              </a:lnSpc>
              <a:spcBef>
                <a:spcPts val="5"/>
              </a:spcBef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their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formats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About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DataSet</a:t>
            </a:r>
            <a:endParaRPr sz="1400">
              <a:latin typeface="DejaVu Sans"/>
              <a:cs typeface="DejaVu Sans"/>
            </a:endParaRPr>
          </a:p>
          <a:p>
            <a:pPr marL="12700" marR="3115310">
              <a:lnSpc>
                <a:spcPct val="141700"/>
              </a:lnSpc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dirty="0" sz="14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Preprocessing</a:t>
            </a:r>
            <a:r>
              <a:rPr dirty="0" sz="140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step</a:t>
            </a:r>
            <a:r>
              <a:rPr dirty="0" sz="140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details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Imported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Library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class</a:t>
            </a:r>
            <a:r>
              <a:rPr dirty="0" sz="1400" spc="20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Describing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Count</a:t>
            </a:r>
            <a:r>
              <a:rPr dirty="0" sz="1400" spc="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plot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each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column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Words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Frequent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40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dirty="0" sz="140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column</a:t>
            </a:r>
            <a:endParaRPr sz="1400">
              <a:latin typeface="DejaVu Sans"/>
              <a:cs typeface="DejaVu Sans"/>
            </a:endParaRPr>
          </a:p>
          <a:p>
            <a:pPr marL="12700" marR="2275840">
              <a:lnSpc>
                <a:spcPts val="2380"/>
              </a:lnSpc>
              <a:spcBef>
                <a:spcPts val="185"/>
              </a:spcBef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barPlot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of total</a:t>
            </a:r>
            <a:r>
              <a:rPr dirty="0" sz="1400" spc="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no of messages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dirty="0" sz="1400" spc="-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each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column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Correlation</a:t>
            </a:r>
            <a:r>
              <a:rPr dirty="0" sz="14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heatmap</a:t>
            </a:r>
            <a:endParaRPr sz="1400">
              <a:latin typeface="DejaVu Sans"/>
              <a:cs typeface="DejaVu Sans"/>
            </a:endParaRPr>
          </a:p>
          <a:p>
            <a:pPr marL="12700" marR="4742815">
              <a:lnSpc>
                <a:spcPts val="2380"/>
              </a:lnSpc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Model</a:t>
            </a:r>
            <a:r>
              <a:rPr dirty="0" sz="1400" spc="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building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Model</a:t>
            </a:r>
            <a:r>
              <a:rPr dirty="0" sz="1400" spc="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performence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Parameter</a:t>
            </a:r>
            <a:r>
              <a:rPr dirty="0" sz="1400" spc="-7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tuning</a:t>
            </a:r>
            <a:endParaRPr sz="1400">
              <a:latin typeface="DejaVu Sans"/>
              <a:cs typeface="DejaVu Sans"/>
            </a:endParaRPr>
          </a:p>
          <a:p>
            <a:pPr marL="12700" marR="3964304">
              <a:lnSpc>
                <a:spcPts val="2370"/>
              </a:lnSpc>
              <a:spcBef>
                <a:spcPts val="10"/>
              </a:spcBef>
            </a:pP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Interpretation</a:t>
            </a:r>
            <a:r>
              <a:rPr dirty="0" sz="14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Results Future</a:t>
            </a:r>
            <a:r>
              <a:rPr dirty="0" sz="1400" spc="-6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400" spc="-20">
                <a:solidFill>
                  <a:srgbClr val="3F3F3F"/>
                </a:solidFill>
                <a:latin typeface="DejaVu Sans"/>
                <a:cs typeface="DejaVu Sans"/>
              </a:rPr>
              <a:t>work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400" spc="-10">
                <a:solidFill>
                  <a:srgbClr val="3F3F3F"/>
                </a:solidFill>
                <a:latin typeface="DejaVu Sans"/>
                <a:cs typeface="DejaVu Sans"/>
              </a:rPr>
              <a:t>Conclussion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Count</a:t>
            </a:r>
            <a:r>
              <a:rPr dirty="0" spc="-55"/>
              <a:t> </a:t>
            </a:r>
            <a:r>
              <a:rPr dirty="0"/>
              <a:t>plot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len_after_clean</a:t>
            </a:r>
            <a:r>
              <a:rPr dirty="0" spc="-45"/>
              <a:t> </a:t>
            </a:r>
            <a:r>
              <a:rPr dirty="0" spc="-10"/>
              <a:t>column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 spc="-10"/>
              <a:t>describe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1705" y="3526790"/>
            <a:ext cx="79375" cy="2032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612380" y="3462020"/>
            <a:ext cx="377952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8th</a:t>
            </a:r>
            <a:r>
              <a:rPr dirty="0" sz="2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image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can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see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4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cleaned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no.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of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remaining</a:t>
            </a:r>
            <a:r>
              <a:rPr dirty="0" sz="2400" spc="-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words</a:t>
            </a:r>
            <a:r>
              <a:rPr dirty="0" sz="24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each row.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9529" y="2239010"/>
            <a:ext cx="4312920" cy="44030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Words</a:t>
            </a:r>
            <a:r>
              <a:rPr dirty="0" spc="-140"/>
              <a:t> </a:t>
            </a:r>
            <a:r>
              <a:rPr dirty="0" spc="-20"/>
              <a:t>Frequent</a:t>
            </a:r>
            <a:r>
              <a:rPr dirty="0" spc="-135"/>
              <a:t> </a:t>
            </a:r>
            <a:r>
              <a:rPr dirty="0"/>
              <a:t>in</a:t>
            </a:r>
            <a:r>
              <a:rPr dirty="0" spc="-135"/>
              <a:t> </a:t>
            </a:r>
            <a:r>
              <a:rPr dirty="0"/>
              <a:t>malignant</a:t>
            </a:r>
            <a:r>
              <a:rPr dirty="0" spc="-125"/>
              <a:t> </a:t>
            </a:r>
            <a:r>
              <a:rPr dirty="0" spc="-25"/>
              <a:t>and </a:t>
            </a:r>
            <a:r>
              <a:rPr dirty="0"/>
              <a:t>high</a:t>
            </a:r>
            <a:r>
              <a:rPr dirty="0" spc="-35"/>
              <a:t> </a:t>
            </a:r>
            <a:r>
              <a:rPr dirty="0" spc="-10"/>
              <a:t>malignant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560" y="1905000"/>
            <a:ext cx="4965699" cy="43281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0740" y="1905000"/>
            <a:ext cx="4965700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Words</a:t>
            </a:r>
            <a:r>
              <a:rPr dirty="0" spc="-120"/>
              <a:t> </a:t>
            </a:r>
            <a:r>
              <a:rPr dirty="0" spc="-20"/>
              <a:t>Frequent</a:t>
            </a:r>
            <a:r>
              <a:rPr dirty="0" spc="-105"/>
              <a:t> </a:t>
            </a:r>
            <a:r>
              <a:rPr dirty="0"/>
              <a:t>in</a:t>
            </a:r>
            <a:r>
              <a:rPr dirty="0" spc="-105"/>
              <a:t> </a:t>
            </a:r>
            <a:r>
              <a:rPr dirty="0"/>
              <a:t>rude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100"/>
              <a:t> </a:t>
            </a:r>
            <a:r>
              <a:rPr dirty="0" spc="-20"/>
              <a:t>high </a:t>
            </a:r>
            <a:r>
              <a:rPr dirty="0" spc="-10"/>
              <a:t>threat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560" y="2127250"/>
            <a:ext cx="4960620" cy="410591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0740" y="2127250"/>
            <a:ext cx="4872990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4489" marR="50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Words</a:t>
            </a:r>
            <a:r>
              <a:rPr dirty="0" spc="-120"/>
              <a:t> </a:t>
            </a:r>
            <a:r>
              <a:rPr dirty="0" spc="-20"/>
              <a:t>Frequent</a:t>
            </a:r>
            <a:r>
              <a:rPr dirty="0" spc="-105"/>
              <a:t> </a:t>
            </a:r>
            <a:r>
              <a:rPr dirty="0"/>
              <a:t>in</a:t>
            </a:r>
            <a:r>
              <a:rPr dirty="0" spc="-105"/>
              <a:t> </a:t>
            </a:r>
            <a:r>
              <a:rPr dirty="0"/>
              <a:t>abuse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105"/>
              <a:t> </a:t>
            </a:r>
            <a:r>
              <a:rPr dirty="0" spc="-20"/>
              <a:t>high </a:t>
            </a:r>
            <a:r>
              <a:rPr dirty="0" spc="-10"/>
              <a:t>loathe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30" y="1905000"/>
            <a:ext cx="5316220" cy="393572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0740" y="1905000"/>
            <a:ext cx="4999990" cy="39357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2079" y="657859"/>
            <a:ext cx="72053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barPlot</a:t>
            </a:r>
            <a:r>
              <a:rPr dirty="0" sz="2400" spc="-20"/>
              <a:t> </a:t>
            </a:r>
            <a:r>
              <a:rPr dirty="0" sz="2400"/>
              <a:t>of</a:t>
            </a:r>
            <a:r>
              <a:rPr dirty="0" sz="2400" spc="-10"/>
              <a:t> </a:t>
            </a:r>
            <a:r>
              <a:rPr dirty="0" sz="2400"/>
              <a:t>total</a:t>
            </a:r>
            <a:r>
              <a:rPr dirty="0" sz="2400" spc="-5"/>
              <a:t> </a:t>
            </a:r>
            <a:r>
              <a:rPr dirty="0" sz="2400"/>
              <a:t>no</a:t>
            </a:r>
            <a:r>
              <a:rPr dirty="0" sz="2400" spc="-15"/>
              <a:t> </a:t>
            </a:r>
            <a:r>
              <a:rPr dirty="0" sz="2400"/>
              <a:t>of</a:t>
            </a:r>
            <a:r>
              <a:rPr dirty="0" sz="2400" spc="-20"/>
              <a:t> </a:t>
            </a:r>
            <a:r>
              <a:rPr dirty="0" sz="2400"/>
              <a:t>messages</a:t>
            </a:r>
            <a:r>
              <a:rPr dirty="0" sz="2400" spc="-10"/>
              <a:t> </a:t>
            </a:r>
            <a:r>
              <a:rPr dirty="0" sz="2400"/>
              <a:t>in</a:t>
            </a:r>
            <a:r>
              <a:rPr dirty="0" sz="2400" spc="-5"/>
              <a:t> </a:t>
            </a:r>
            <a:r>
              <a:rPr dirty="0" sz="2400"/>
              <a:t>each</a:t>
            </a:r>
            <a:r>
              <a:rPr dirty="0" sz="2400" spc="-5"/>
              <a:t> </a:t>
            </a:r>
            <a:r>
              <a:rPr dirty="0" sz="2400" spc="-10"/>
              <a:t>column</a:t>
            </a:r>
            <a:endParaRPr sz="24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280" y="1062989"/>
            <a:ext cx="9451340" cy="5355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13740"/>
            <a:ext cx="10829290" cy="6142990"/>
            <a:chOff x="0" y="713740"/>
            <a:chExt cx="10829290" cy="6142990"/>
          </a:xfrm>
        </p:grpSpPr>
        <p:sp>
          <p:nvSpPr>
            <p:cNvPr id="3" name="object 3" descr=""/>
            <p:cNvSpPr/>
            <p:nvPr/>
          </p:nvSpPr>
          <p:spPr>
            <a:xfrm>
              <a:off x="0" y="713740"/>
              <a:ext cx="1591945" cy="508000"/>
            </a:xfrm>
            <a:custGeom>
              <a:avLst/>
              <a:gdLst/>
              <a:ahLst/>
              <a:cxnLst/>
              <a:rect l="l" t="t" r="r" b="b"/>
              <a:pathLst>
                <a:path w="1591945" h="508000">
                  <a:moveTo>
                    <a:pt x="0" y="0"/>
                  </a:moveTo>
                  <a:lnTo>
                    <a:pt x="0" y="504201"/>
                  </a:lnTo>
                  <a:lnTo>
                    <a:pt x="1245870" y="508000"/>
                  </a:lnTo>
                  <a:lnTo>
                    <a:pt x="1346200" y="508000"/>
                  </a:lnTo>
                  <a:lnTo>
                    <a:pt x="1350010" y="502920"/>
                  </a:lnTo>
                  <a:lnTo>
                    <a:pt x="1351280" y="501650"/>
                  </a:lnTo>
                  <a:lnTo>
                    <a:pt x="1353820" y="500380"/>
                  </a:lnTo>
                  <a:lnTo>
                    <a:pt x="1355090" y="497839"/>
                  </a:lnTo>
                  <a:lnTo>
                    <a:pt x="1584960" y="269239"/>
                  </a:lnTo>
                  <a:lnTo>
                    <a:pt x="1589960" y="261818"/>
                  </a:lnTo>
                  <a:lnTo>
                    <a:pt x="1591627" y="254635"/>
                  </a:lnTo>
                  <a:lnTo>
                    <a:pt x="1589960" y="247451"/>
                  </a:lnTo>
                  <a:lnTo>
                    <a:pt x="1584960" y="240030"/>
                  </a:lnTo>
                  <a:lnTo>
                    <a:pt x="1355090" y="11430"/>
                  </a:lnTo>
                  <a:lnTo>
                    <a:pt x="1350010" y="11430"/>
                  </a:lnTo>
                  <a:lnTo>
                    <a:pt x="1350010" y="6350"/>
                  </a:lnTo>
                  <a:lnTo>
                    <a:pt x="1346200" y="6350"/>
                  </a:lnTo>
                  <a:lnTo>
                    <a:pt x="1341120" y="2539"/>
                  </a:lnTo>
                  <a:lnTo>
                    <a:pt x="1245870" y="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31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4710" y="1202690"/>
              <a:ext cx="9974580" cy="56540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86859" y="464819"/>
            <a:ext cx="4566920" cy="4343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/>
              <a:t>Correlation</a:t>
            </a:r>
            <a:r>
              <a:rPr dirty="0" sz="2650" spc="55"/>
              <a:t> </a:t>
            </a:r>
            <a:r>
              <a:rPr dirty="0" sz="2650"/>
              <a:t>using</a:t>
            </a:r>
            <a:r>
              <a:rPr dirty="0" sz="2650" spc="55"/>
              <a:t> </a:t>
            </a:r>
            <a:r>
              <a:rPr dirty="0" sz="2650" spc="-10"/>
              <a:t>heatmap</a:t>
            </a:r>
            <a:endParaRPr sz="26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2059" y="657860"/>
            <a:ext cx="3989070" cy="671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250"/>
              <a:t>Model</a:t>
            </a:r>
            <a:r>
              <a:rPr dirty="0" sz="4250" spc="-180"/>
              <a:t> </a:t>
            </a:r>
            <a:r>
              <a:rPr dirty="0" sz="4250" spc="-10"/>
              <a:t>Building</a:t>
            </a:r>
            <a:endParaRPr sz="4250"/>
          </a:p>
        </p:txBody>
      </p:sp>
      <p:sp>
        <p:nvSpPr>
          <p:cNvPr id="3" name="object 3" descr=""/>
          <p:cNvSpPr txBox="1"/>
          <p:nvPr/>
        </p:nvSpPr>
        <p:spPr>
          <a:xfrm>
            <a:off x="2669539" y="1774189"/>
            <a:ext cx="169545" cy="2419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5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40050" y="1804669"/>
            <a:ext cx="8456930" cy="1539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this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project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there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were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6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features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which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defines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type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comment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like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malignant,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hate,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abuse,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threat,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loathe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but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created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another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named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as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“label”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which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is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combined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25">
                <a:solidFill>
                  <a:srgbClr val="0E517E"/>
                </a:solidFill>
                <a:latin typeface="DejaVu Sans"/>
                <a:cs typeface="DejaVu Sans"/>
              </a:rPr>
              <a:t>of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all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above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features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contains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labelled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data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into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format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0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1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where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50">
                <a:solidFill>
                  <a:srgbClr val="0E517E"/>
                </a:solidFill>
                <a:latin typeface="DejaVu Sans"/>
                <a:cs typeface="DejaVu Sans"/>
              </a:rPr>
              <a:t>0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represent</a:t>
            </a:r>
            <a:r>
              <a:rPr dirty="0" sz="1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“NO”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 1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represents </a:t>
            </a:r>
            <a:r>
              <a:rPr dirty="0" sz="1400" spc="-20">
                <a:solidFill>
                  <a:srgbClr val="0E517E"/>
                </a:solidFill>
                <a:latin typeface="DejaVu Sans"/>
                <a:cs typeface="DejaVu Sans"/>
              </a:rPr>
              <a:t>“Yes”</a:t>
            </a:r>
            <a:r>
              <a:rPr dirty="0" sz="1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.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 this NLP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based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project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need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predict</a:t>
            </a:r>
            <a:r>
              <a:rPr dirty="0" sz="1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25">
                <a:solidFill>
                  <a:srgbClr val="0E517E"/>
                </a:solidFill>
                <a:latin typeface="DejaVu Sans"/>
                <a:cs typeface="DejaVu Sans"/>
              </a:rPr>
              <a:t>the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multiple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labels</a:t>
            </a:r>
            <a:r>
              <a:rPr dirty="0" sz="1400" spc="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which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20">
                <a:solidFill>
                  <a:srgbClr val="0E517E"/>
                </a:solidFill>
                <a:latin typeface="DejaVu Sans"/>
                <a:cs typeface="DejaVu Sans"/>
              </a:rPr>
              <a:t>binary.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have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converted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text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into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vectors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using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TF-</a:t>
            </a:r>
            <a:r>
              <a:rPr dirty="0" sz="1400" spc="-25">
                <a:solidFill>
                  <a:srgbClr val="0E517E"/>
                </a:solidFill>
                <a:latin typeface="DejaVu Sans"/>
                <a:cs typeface="DejaVu Sans"/>
              </a:rPr>
              <a:t>IDF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vectorizer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separated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our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labels.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Also,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before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building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model,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</a:t>
            </a:r>
            <a:r>
              <a:rPr dirty="0" sz="1400" spc="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made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20">
                <a:solidFill>
                  <a:srgbClr val="0E517E"/>
                </a:solidFill>
                <a:latin typeface="DejaVu Sans"/>
                <a:cs typeface="DejaVu Sans"/>
              </a:rPr>
              <a:t>sure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input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data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is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cleaned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scaled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before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it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was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fed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into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machine</a:t>
            </a:r>
            <a:r>
              <a:rPr dirty="0" sz="1400" spc="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learning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models.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69539" y="3705859"/>
            <a:ext cx="169545" cy="2419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 spc="15">
                <a:solidFill>
                  <a:srgbClr val="DD31DD"/>
                </a:solidFill>
                <a:latin typeface="OpenSymbol"/>
                <a:cs typeface="OpenSymbol"/>
              </a:rPr>
              <a:t>➢</a:t>
            </a:r>
            <a:endParaRPr sz="1400">
              <a:latin typeface="OpenSymbol"/>
              <a:cs typeface="OpenSymbo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40050" y="3736339"/>
            <a:ext cx="8366125" cy="2572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After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pre-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processing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data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cleaning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used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remaining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independent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features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for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model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building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prediction.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classification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algorithms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used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on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training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400" spc="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data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25">
                <a:solidFill>
                  <a:srgbClr val="0E517E"/>
                </a:solidFill>
                <a:latin typeface="DejaVu Sans"/>
                <a:cs typeface="DejaVu Sans"/>
              </a:rPr>
              <a:t>as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follows.</a:t>
            </a:r>
            <a:endParaRPr sz="1400">
              <a:latin typeface="DejaVu Sans"/>
              <a:cs typeface="DejaVu Sans"/>
            </a:endParaRPr>
          </a:p>
          <a:p>
            <a:pPr marL="70485">
              <a:lnSpc>
                <a:spcPct val="100000"/>
              </a:lnSpc>
              <a:spcBef>
                <a:spcPts val="82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1.</a:t>
            </a:r>
            <a:r>
              <a:rPr dirty="0" sz="1400" spc="459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Logistic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Regression</a:t>
            </a:r>
            <a:endParaRPr sz="1400">
              <a:latin typeface="DejaVu Sans"/>
              <a:cs typeface="DejaVu Sans"/>
            </a:endParaRPr>
          </a:p>
          <a:p>
            <a:pPr marL="205104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2.</a:t>
            </a:r>
            <a:r>
              <a:rPr dirty="0" sz="1400" spc="4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MultinomialNB</a:t>
            </a:r>
            <a:endParaRPr sz="1400">
              <a:latin typeface="DejaVu Sans"/>
              <a:cs typeface="DejaVu Sans"/>
            </a:endParaRPr>
          </a:p>
          <a:p>
            <a:pPr marL="205104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3.</a:t>
            </a:r>
            <a:r>
              <a:rPr dirty="0" sz="1400" spc="4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LineraSVC</a:t>
            </a:r>
            <a:endParaRPr sz="1400">
              <a:latin typeface="DejaVu Sans"/>
              <a:cs typeface="DejaVu Sans"/>
            </a:endParaRPr>
          </a:p>
          <a:p>
            <a:pPr marL="205104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4.</a:t>
            </a:r>
            <a:r>
              <a:rPr dirty="0" sz="1400" spc="49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Gradient</a:t>
            </a:r>
            <a:r>
              <a:rPr dirty="0" sz="1400" spc="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Boosting</a:t>
            </a:r>
            <a:r>
              <a:rPr dirty="0" sz="1400" spc="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Classifier</a:t>
            </a:r>
            <a:endParaRPr sz="1400">
              <a:latin typeface="DejaVu Sans"/>
              <a:cs typeface="DejaVu Sans"/>
            </a:endParaRPr>
          </a:p>
          <a:p>
            <a:pPr marL="205104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5.</a:t>
            </a:r>
            <a:r>
              <a:rPr dirty="0" sz="1400" spc="434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Decision</a:t>
            </a:r>
            <a:r>
              <a:rPr dirty="0" sz="14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30">
                <a:solidFill>
                  <a:srgbClr val="0E517E"/>
                </a:solidFill>
                <a:latin typeface="DejaVu Sans"/>
                <a:cs typeface="DejaVu Sans"/>
              </a:rPr>
              <a:t>Tree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Classifier</a:t>
            </a:r>
            <a:endParaRPr sz="1400">
              <a:latin typeface="DejaVu Sans"/>
              <a:cs typeface="DejaVu Sans"/>
            </a:endParaRPr>
          </a:p>
          <a:p>
            <a:pPr marL="205104">
              <a:lnSpc>
                <a:spcPct val="100000"/>
              </a:lnSpc>
              <a:spcBef>
                <a:spcPts val="810"/>
              </a:spcBef>
            </a:pP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6.</a:t>
            </a:r>
            <a:r>
              <a:rPr dirty="0" sz="1400" spc="4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>
                <a:solidFill>
                  <a:srgbClr val="0E517E"/>
                </a:solidFill>
                <a:latin typeface="DejaVu Sans"/>
                <a:cs typeface="DejaVu Sans"/>
              </a:rPr>
              <a:t>Ada Boost</a:t>
            </a:r>
            <a:r>
              <a:rPr dirty="0" sz="1400" spc="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400" spc="-10">
                <a:solidFill>
                  <a:srgbClr val="0E517E"/>
                </a:solidFill>
                <a:latin typeface="DejaVu Sans"/>
                <a:cs typeface="DejaVu Sans"/>
              </a:rPr>
              <a:t>Classifier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2079" y="657859"/>
            <a:ext cx="52736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dirty="0" spc="-35"/>
              <a:t> </a:t>
            </a:r>
            <a:r>
              <a:rPr dirty="0" spc="-10"/>
              <a:t>PERFORMENCE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68270" y="1405890"/>
            <a:ext cx="2400935" cy="5229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classifier: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LinearSVC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95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0.8478403520284093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95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0.9176554144385026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0.9176554144385026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950" spc="26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0.9176554144385026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95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0.9176554144385026</a:t>
            </a:r>
            <a:endParaRPr sz="950">
              <a:latin typeface="DejaVu Sans"/>
              <a:cs typeface="DejaVu Sans"/>
            </a:endParaRPr>
          </a:p>
          <a:p>
            <a:pPr marL="12700" marR="5080">
              <a:lnSpc>
                <a:spcPts val="2000"/>
              </a:lnSpc>
              <a:spcBef>
                <a:spcPts val="20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950" spc="2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0.08234458556149733 classifier: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LogisticRegression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95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0.8443875093910732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95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0.9156291778074866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0.9156291778074866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950" spc="26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0.9156291778074866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95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0.9156291778074866</a:t>
            </a:r>
            <a:endParaRPr sz="950">
              <a:latin typeface="DejaVu Sans"/>
              <a:cs typeface="DejaVu Sans"/>
            </a:endParaRPr>
          </a:p>
          <a:p>
            <a:pPr marL="12700" marR="5080">
              <a:lnSpc>
                <a:spcPts val="2000"/>
              </a:lnSpc>
              <a:spcBef>
                <a:spcPts val="20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950" spc="2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0.08437082219251336 classifier: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MultinomialNB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950" spc="-4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0.8337546924078756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950" spc="-3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0.9093415775401069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0.9093415775401069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95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950" spc="26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0.9093415775401069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950" spc="-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0.9093415775401069</a:t>
            </a:r>
            <a:endParaRPr sz="9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950" spc="-3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950" spc="24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950" spc="-10">
                <a:solidFill>
                  <a:srgbClr val="3F3F3F"/>
                </a:solidFill>
                <a:latin typeface="DejaVu Sans"/>
                <a:cs typeface="DejaVu Sans"/>
              </a:rPr>
              <a:t>0.09065842245989304</a:t>
            </a:r>
            <a:endParaRPr sz="950">
              <a:latin typeface="DejaVu Sans"/>
              <a:cs typeface="DejaVu San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269480" y="1324864"/>
            <a:ext cx="2834005" cy="523621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classifier:</a:t>
            </a:r>
            <a:r>
              <a:rPr dirty="0" sz="11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SGDClassifier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0.8368858277535829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11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0.9112007018716578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0.9112007018716578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1100" spc="3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0.9112007018716578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11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0.9112007018716578</a:t>
            </a:r>
            <a:endParaRPr sz="1100">
              <a:latin typeface="DejaVu Sans"/>
              <a:cs typeface="DejaVu Sans"/>
            </a:endParaRPr>
          </a:p>
          <a:p>
            <a:pPr marL="12700" marR="5080">
              <a:lnSpc>
                <a:spcPts val="1960"/>
              </a:lnSpc>
              <a:spcBef>
                <a:spcPts val="165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1100" spc="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1100" spc="37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0.08879929812834225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classifier:</a:t>
            </a:r>
            <a:r>
              <a:rPr dirty="0" sz="11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LGBMClassifier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0.8471630042636931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11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0.9172585227272727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0.9172585227272727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1100" spc="3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0.9172585227272727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11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0.9172585227272727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1100" spc="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1100" spc="37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0.08274147727272728</a:t>
            </a:r>
            <a:endParaRPr sz="1100">
              <a:latin typeface="DejaVu Sans"/>
              <a:cs typeface="DejaVu Sans"/>
            </a:endParaRPr>
          </a:p>
          <a:p>
            <a:pPr marL="12700" marR="205740">
              <a:lnSpc>
                <a:spcPct val="147700"/>
              </a:lnSpc>
              <a:spcBef>
                <a:spcPts val="1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classifier:</a:t>
            </a:r>
            <a:r>
              <a:rPr dirty="0" sz="1100" spc="-1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RandomForestClassifier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Jaccard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0.8460589233379608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Accuracy</a:t>
            </a:r>
            <a:r>
              <a:rPr dirty="0" sz="1100" spc="-2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0.9166109625668449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f1_score:</a:t>
            </a:r>
            <a:r>
              <a:rPr dirty="0" sz="1100" spc="-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0.9166109625668449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Precision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dirty="0" sz="1100" spc="32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0.9166109625668449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Recall:</a:t>
            </a:r>
            <a:r>
              <a:rPr dirty="0" sz="1100" spc="-5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0.9166109625668449</a:t>
            </a:r>
            <a:endParaRPr sz="11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Hamming</a:t>
            </a:r>
            <a:r>
              <a:rPr dirty="0" sz="1100" spc="1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>
                <a:solidFill>
                  <a:srgbClr val="3F3F3F"/>
                </a:solidFill>
                <a:latin typeface="DejaVu Sans"/>
                <a:cs typeface="DejaVu Sans"/>
              </a:rPr>
              <a:t>loss:</a:t>
            </a:r>
            <a:r>
              <a:rPr dirty="0" sz="1100" spc="375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DejaVu Sans"/>
                <a:cs typeface="DejaVu Sans"/>
              </a:rPr>
              <a:t>0.08338903743315508</a:t>
            </a:r>
            <a:endParaRPr sz="1100">
              <a:latin typeface="DejaVu Sans"/>
              <a:cs typeface="DejaVu San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589529" y="1371600"/>
            <a:ext cx="2485390" cy="5299710"/>
            <a:chOff x="2589529" y="1371600"/>
            <a:chExt cx="2485390" cy="5299710"/>
          </a:xfrm>
        </p:grpSpPr>
        <p:sp>
          <p:nvSpPr>
            <p:cNvPr id="6" name="object 6" descr=""/>
            <p:cNvSpPr/>
            <p:nvPr/>
          </p:nvSpPr>
          <p:spPr>
            <a:xfrm>
              <a:off x="2589529" y="1371600"/>
              <a:ext cx="2485390" cy="1717039"/>
            </a:xfrm>
            <a:custGeom>
              <a:avLst/>
              <a:gdLst/>
              <a:ahLst/>
              <a:cxnLst/>
              <a:rect l="l" t="t" r="r" b="b"/>
              <a:pathLst>
                <a:path w="2485390" h="1717039">
                  <a:moveTo>
                    <a:pt x="2485390" y="0"/>
                  </a:moveTo>
                  <a:lnTo>
                    <a:pt x="0" y="0"/>
                  </a:lnTo>
                  <a:lnTo>
                    <a:pt x="0" y="1717039"/>
                  </a:lnTo>
                  <a:lnTo>
                    <a:pt x="1242059" y="1717039"/>
                  </a:lnTo>
                  <a:lnTo>
                    <a:pt x="2485390" y="1717039"/>
                  </a:lnTo>
                  <a:lnTo>
                    <a:pt x="2485390" y="0"/>
                  </a:lnTo>
                  <a:close/>
                </a:path>
              </a:pathLst>
            </a:custGeom>
            <a:solidFill>
              <a:srgbClr val="866AE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89529" y="3088639"/>
              <a:ext cx="2485390" cy="1715770"/>
            </a:xfrm>
            <a:custGeom>
              <a:avLst/>
              <a:gdLst/>
              <a:ahLst/>
              <a:cxnLst/>
              <a:rect l="l" t="t" r="r" b="b"/>
              <a:pathLst>
                <a:path w="2485390" h="1715770">
                  <a:moveTo>
                    <a:pt x="2485390" y="0"/>
                  </a:moveTo>
                  <a:lnTo>
                    <a:pt x="0" y="0"/>
                  </a:lnTo>
                  <a:lnTo>
                    <a:pt x="0" y="1715770"/>
                  </a:lnTo>
                  <a:lnTo>
                    <a:pt x="1242059" y="1715770"/>
                  </a:lnTo>
                  <a:lnTo>
                    <a:pt x="2485390" y="1715770"/>
                  </a:lnTo>
                  <a:lnTo>
                    <a:pt x="2485390" y="0"/>
                  </a:lnTo>
                  <a:close/>
                </a:path>
              </a:pathLst>
            </a:custGeom>
            <a:solidFill>
              <a:srgbClr val="DD31D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89529" y="4804409"/>
              <a:ext cx="2485390" cy="1866900"/>
            </a:xfrm>
            <a:custGeom>
              <a:avLst/>
              <a:gdLst/>
              <a:ahLst/>
              <a:cxnLst/>
              <a:rect l="l" t="t" r="r" b="b"/>
              <a:pathLst>
                <a:path w="2485390" h="1866900">
                  <a:moveTo>
                    <a:pt x="2485390" y="0"/>
                  </a:moveTo>
                  <a:lnTo>
                    <a:pt x="0" y="0"/>
                  </a:lnTo>
                  <a:lnTo>
                    <a:pt x="0" y="1866900"/>
                  </a:lnTo>
                  <a:lnTo>
                    <a:pt x="1242059" y="1866900"/>
                  </a:lnTo>
                  <a:lnTo>
                    <a:pt x="2485390" y="1866900"/>
                  </a:lnTo>
                  <a:lnTo>
                    <a:pt x="2485390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7190740" y="1371600"/>
            <a:ext cx="2407920" cy="5233670"/>
            <a:chOff x="7190740" y="1371600"/>
            <a:chExt cx="2407920" cy="5233670"/>
          </a:xfrm>
        </p:grpSpPr>
        <p:sp>
          <p:nvSpPr>
            <p:cNvPr id="10" name="object 10" descr=""/>
            <p:cNvSpPr/>
            <p:nvPr/>
          </p:nvSpPr>
          <p:spPr>
            <a:xfrm>
              <a:off x="7190740" y="1371600"/>
              <a:ext cx="2407920" cy="1717039"/>
            </a:xfrm>
            <a:custGeom>
              <a:avLst/>
              <a:gdLst/>
              <a:ahLst/>
              <a:cxnLst/>
              <a:rect l="l" t="t" r="r" b="b"/>
              <a:pathLst>
                <a:path w="2407920" h="1717039">
                  <a:moveTo>
                    <a:pt x="2407919" y="0"/>
                  </a:moveTo>
                  <a:lnTo>
                    <a:pt x="0" y="0"/>
                  </a:lnTo>
                  <a:lnTo>
                    <a:pt x="0" y="1717039"/>
                  </a:lnTo>
                  <a:lnTo>
                    <a:pt x="1203959" y="1717039"/>
                  </a:lnTo>
                  <a:lnTo>
                    <a:pt x="2407919" y="1717039"/>
                  </a:lnTo>
                  <a:lnTo>
                    <a:pt x="2407919" y="0"/>
                  </a:lnTo>
                  <a:close/>
                </a:path>
              </a:pathLst>
            </a:custGeom>
            <a:solidFill>
              <a:srgbClr val="866AE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190740" y="3088639"/>
              <a:ext cx="2407920" cy="1715770"/>
            </a:xfrm>
            <a:custGeom>
              <a:avLst/>
              <a:gdLst/>
              <a:ahLst/>
              <a:cxnLst/>
              <a:rect l="l" t="t" r="r" b="b"/>
              <a:pathLst>
                <a:path w="2407920" h="1715770">
                  <a:moveTo>
                    <a:pt x="2407919" y="0"/>
                  </a:moveTo>
                  <a:lnTo>
                    <a:pt x="0" y="0"/>
                  </a:lnTo>
                  <a:lnTo>
                    <a:pt x="0" y="1715770"/>
                  </a:lnTo>
                  <a:lnTo>
                    <a:pt x="1203959" y="1715770"/>
                  </a:lnTo>
                  <a:lnTo>
                    <a:pt x="2407919" y="1715770"/>
                  </a:lnTo>
                  <a:lnTo>
                    <a:pt x="2407919" y="0"/>
                  </a:lnTo>
                  <a:close/>
                </a:path>
              </a:pathLst>
            </a:custGeom>
            <a:solidFill>
              <a:srgbClr val="DD31DD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190740" y="4804409"/>
              <a:ext cx="2407920" cy="1800860"/>
            </a:xfrm>
            <a:custGeom>
              <a:avLst/>
              <a:gdLst/>
              <a:ahLst/>
              <a:cxnLst/>
              <a:rect l="l" t="t" r="r" b="b"/>
              <a:pathLst>
                <a:path w="2407920" h="1800859">
                  <a:moveTo>
                    <a:pt x="2407919" y="0"/>
                  </a:moveTo>
                  <a:lnTo>
                    <a:pt x="0" y="0"/>
                  </a:lnTo>
                  <a:lnTo>
                    <a:pt x="0" y="1800859"/>
                  </a:lnTo>
                  <a:lnTo>
                    <a:pt x="1203959" y="1800859"/>
                  </a:lnTo>
                  <a:lnTo>
                    <a:pt x="2407919" y="1800859"/>
                  </a:lnTo>
                  <a:lnTo>
                    <a:pt x="2407919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2079" y="657859"/>
            <a:ext cx="55949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Hyper</a:t>
            </a:r>
            <a:r>
              <a:rPr dirty="0" spc="-30"/>
              <a:t> </a:t>
            </a:r>
            <a:r>
              <a:rPr dirty="0"/>
              <a:t>parameter</a:t>
            </a:r>
            <a:r>
              <a:rPr dirty="0" spc="-30"/>
              <a:t> </a:t>
            </a:r>
            <a:r>
              <a:rPr dirty="0" spc="-530"/>
              <a:t>T</a:t>
            </a:r>
            <a:r>
              <a:rPr dirty="0" spc="5"/>
              <a:t>un</a:t>
            </a:r>
            <a:r>
              <a:rPr dirty="0"/>
              <a:t>i</a:t>
            </a:r>
            <a:r>
              <a:rPr dirty="0" spc="5"/>
              <a:t>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7339" y="2146300"/>
            <a:ext cx="5243830" cy="40868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8530" y="2211070"/>
            <a:ext cx="60325" cy="1524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612380" y="2159000"/>
            <a:ext cx="976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955" algn="l"/>
              </a:tabLst>
            </a:pPr>
            <a:r>
              <a:rPr dirty="0" sz="1800" spc="-50">
                <a:solidFill>
                  <a:srgbClr val="0E517E"/>
                </a:solidFill>
                <a:latin typeface="DejaVu Sans"/>
                <a:cs typeface="DejaVu Sans"/>
              </a:rPr>
              <a:t>I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have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886156" y="2159000"/>
            <a:ext cx="2537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85" algn="l"/>
                <a:tab pos="1351280" algn="l"/>
              </a:tabLst>
            </a:pP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used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50">
                <a:solidFill>
                  <a:srgbClr val="0E517E"/>
                </a:solidFill>
                <a:latin typeface="DejaVu Sans"/>
                <a:cs typeface="DejaVu Sans"/>
              </a:rPr>
              <a:t>6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LinearSVC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932983" y="2433320"/>
            <a:ext cx="2489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9730" algn="l"/>
                <a:tab pos="2191385" algn="l"/>
              </a:tabLst>
            </a:pP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parameters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be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12380" y="2433320"/>
            <a:ext cx="1753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71880" algn="l"/>
              </a:tabLst>
            </a:pP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classifier</a:t>
            </a:r>
            <a:r>
              <a:rPr dirty="0" sz="1800" spc="2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saved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under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720295" y="2707640"/>
            <a:ext cx="1703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080" algn="l"/>
              </a:tabLst>
            </a:pP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variable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612380" y="2981959"/>
            <a:ext cx="381063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"parameters"</a:t>
            </a:r>
            <a:r>
              <a:rPr dirty="0" sz="1800" spc="5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1800" spc="5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will</a:t>
            </a:r>
            <a:r>
              <a:rPr dirty="0" sz="1800" spc="5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be</a:t>
            </a:r>
            <a:r>
              <a:rPr dirty="0" sz="1800" spc="5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used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in</a:t>
            </a:r>
            <a:r>
              <a:rPr dirty="0" sz="1800" spc="409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GridSearchCV</a:t>
            </a:r>
            <a:r>
              <a:rPr dirty="0" sz="1800" spc="4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for</a:t>
            </a:r>
            <a:r>
              <a:rPr dirty="0" sz="1800" spc="4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finding</a:t>
            </a:r>
            <a:r>
              <a:rPr dirty="0" sz="1800" spc="4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the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best</a:t>
            </a:r>
            <a:r>
              <a:rPr dirty="0" sz="1800" spc="1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output.</a:t>
            </a:r>
            <a:r>
              <a:rPr dirty="0" sz="1800" spc="1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Assigned</a:t>
            </a:r>
            <a:r>
              <a:rPr dirty="0" sz="1800" spc="1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</a:t>
            </a:r>
            <a:r>
              <a:rPr dirty="0" sz="1800" spc="15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variable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1800" spc="280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 spc="28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GridSearchCV</a:t>
            </a:r>
            <a:r>
              <a:rPr dirty="0" sz="1800" spc="28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function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after</a:t>
            </a:r>
            <a:r>
              <a:rPr dirty="0" sz="1800" spc="3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entering</a:t>
            </a:r>
            <a:r>
              <a:rPr dirty="0" sz="1800" spc="3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all</a:t>
            </a:r>
            <a:r>
              <a:rPr dirty="0" sz="1800" spc="3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1800" spc="3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necessary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inputs.</a:t>
            </a:r>
            <a:r>
              <a:rPr dirty="0" sz="1800" spc="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1800" spc="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1800" spc="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used</a:t>
            </a:r>
            <a:r>
              <a:rPr dirty="0" sz="1800" spc="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our</a:t>
            </a:r>
            <a:r>
              <a:rPr dirty="0" sz="1800" spc="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training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12380" y="4902200"/>
            <a:ext cx="3274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3235" algn="l"/>
                <a:tab pos="2611120" algn="l"/>
                <a:tab pos="2992755" algn="l"/>
              </a:tabLst>
            </a:pP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GridSearchCV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aware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all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12380" y="4627879"/>
            <a:ext cx="3810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935990" algn="l"/>
                <a:tab pos="1707514" algn="l"/>
                <a:tab pos="2359660" algn="l"/>
                <a:tab pos="3409315" algn="l"/>
              </a:tabLst>
            </a:pP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data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set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0">
                <a:solidFill>
                  <a:srgbClr val="0E517E"/>
                </a:solidFill>
                <a:latin typeface="DejaVu Sans"/>
                <a:cs typeface="DejaVu Sans"/>
              </a:rPr>
              <a:t>make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	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algn="r" marR="5715">
              <a:lnSpc>
                <a:spcPct val="100000"/>
              </a:lnSpc>
            </a:pP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612380" y="5176520"/>
            <a:ext cx="3809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hyper</a:t>
            </a:r>
            <a:r>
              <a:rPr dirty="0" sz="1800" spc="23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parameters</a:t>
            </a:r>
            <a:r>
              <a:rPr dirty="0" sz="1800" spc="2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1800" spc="229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needs</a:t>
            </a:r>
            <a:r>
              <a:rPr dirty="0" sz="1800" spc="2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25">
                <a:solidFill>
                  <a:srgbClr val="0E517E"/>
                </a:solidFill>
                <a:latin typeface="DejaVu Sans"/>
                <a:cs typeface="DejaVu Sans"/>
              </a:rPr>
              <a:t>to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be</a:t>
            </a:r>
            <a:r>
              <a:rPr dirty="0" sz="18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applied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on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our</a:t>
            </a:r>
            <a:r>
              <a:rPr dirty="0" sz="18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>
                <a:solidFill>
                  <a:srgbClr val="0E517E"/>
                </a:solidFill>
                <a:latin typeface="DejaVu Sans"/>
                <a:cs typeface="DejaVu Sans"/>
              </a:rPr>
              <a:t>best</a:t>
            </a:r>
            <a:r>
              <a:rPr dirty="0" sz="1800" spc="-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DejaVu Sans"/>
                <a:cs typeface="DejaVu Sans"/>
              </a:rPr>
              <a:t>model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739" y="450850"/>
            <a:ext cx="6954520" cy="6153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850"/>
              <a:t>Interpretation</a:t>
            </a:r>
            <a:r>
              <a:rPr dirty="0" sz="3850" spc="-30"/>
              <a:t> </a:t>
            </a:r>
            <a:r>
              <a:rPr dirty="0" sz="3850"/>
              <a:t>of</a:t>
            </a:r>
            <a:r>
              <a:rPr dirty="0" sz="3850" spc="-20"/>
              <a:t> </a:t>
            </a:r>
            <a:r>
              <a:rPr dirty="0" sz="3850"/>
              <a:t>the</a:t>
            </a:r>
            <a:r>
              <a:rPr dirty="0" sz="3850" spc="-20"/>
              <a:t> </a:t>
            </a:r>
            <a:r>
              <a:rPr dirty="0" sz="3850" spc="-10"/>
              <a:t>Results</a:t>
            </a:r>
            <a:endParaRPr sz="3850"/>
          </a:p>
        </p:txBody>
      </p:sp>
      <p:sp>
        <p:nvSpPr>
          <p:cNvPr id="3" name="object 3" descr=""/>
          <p:cNvSpPr txBox="1"/>
          <p:nvPr/>
        </p:nvSpPr>
        <p:spPr>
          <a:xfrm>
            <a:off x="1245869" y="1532889"/>
            <a:ext cx="151130" cy="105410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400" spc="130">
                <a:solidFill>
                  <a:srgbClr val="DD31DD"/>
                </a:solidFill>
                <a:latin typeface="OpenSymbol"/>
                <a:cs typeface="OpenSymbol"/>
              </a:rPr>
              <a:t>•</a:t>
            </a:r>
            <a:endParaRPr sz="24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2400" spc="130">
                <a:solidFill>
                  <a:srgbClr val="DD31DD"/>
                </a:solidFill>
                <a:latin typeface="OpenSymbol"/>
                <a:cs typeface="OpenSymbol"/>
              </a:rPr>
              <a:t>•</a:t>
            </a:r>
            <a:endParaRPr sz="2400">
              <a:latin typeface="OpenSymbol"/>
              <a:cs typeface="OpenSymbo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5869" y="3484879"/>
            <a:ext cx="15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solidFill>
                  <a:srgbClr val="DD31DD"/>
                </a:solidFill>
                <a:latin typeface="OpenSymbol"/>
                <a:cs typeface="OpenSymbol"/>
              </a:rPr>
              <a:t>•</a:t>
            </a:r>
            <a:endParaRPr sz="2400">
              <a:latin typeface="OpenSymbol"/>
              <a:cs typeface="Open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45869" y="4386579"/>
            <a:ext cx="15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>
                <a:solidFill>
                  <a:srgbClr val="DD31DD"/>
                </a:solidFill>
                <a:latin typeface="OpenSymbol"/>
                <a:cs typeface="OpenSymbol"/>
              </a:rPr>
              <a:t>•</a:t>
            </a:r>
            <a:endParaRPr sz="2400">
              <a:latin typeface="OpenSymbol"/>
              <a:cs typeface="OpenSymbo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88769" y="1582419"/>
            <a:ext cx="9994900" cy="4406900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LinearSVM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Random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Forest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models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perform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best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project</a:t>
            </a:r>
            <a:endParaRPr sz="2400">
              <a:latin typeface="Liberation Sans"/>
              <a:cs typeface="Liberation Sans"/>
            </a:endParaRPr>
          </a:p>
          <a:p>
            <a:pPr marL="12700" marR="69850">
              <a:lnSpc>
                <a:spcPct val="105900"/>
              </a:lnSpc>
              <a:spcBef>
                <a:spcPts val="1000"/>
              </a:spcBef>
            </a:pP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At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first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get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only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91.76%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accuracy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from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LinearSVM</a:t>
            </a:r>
            <a:r>
              <a:rPr dirty="0" sz="2400" spc="-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But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after</a:t>
            </a:r>
            <a:r>
              <a:rPr dirty="0" sz="2400" spc="-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parameter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tuning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get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91.77%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accuracy.There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no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defference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accuracy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score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after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parameter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tuning.</a:t>
            </a:r>
            <a:endParaRPr sz="2400">
              <a:latin typeface="Liberation Sans"/>
              <a:cs typeface="Liberation Sans"/>
            </a:endParaRPr>
          </a:p>
          <a:p>
            <a:pPr marL="12700" marR="232410">
              <a:lnSpc>
                <a:spcPct val="105900"/>
              </a:lnSpc>
              <a:spcBef>
                <a:spcPts val="1000"/>
              </a:spcBef>
            </a:pP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Using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hyper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parameter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tunning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improve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our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model</a:t>
            </a:r>
            <a:r>
              <a:rPr dirty="0" sz="240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accuracy,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But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here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model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accuracy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did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not 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increased.</a:t>
            </a:r>
            <a:endParaRPr sz="2400">
              <a:latin typeface="Liberation Sans"/>
              <a:cs typeface="Liberation Sans"/>
            </a:endParaRPr>
          </a:p>
          <a:p>
            <a:pPr marL="12700" marR="5080">
              <a:lnSpc>
                <a:spcPct val="105900"/>
              </a:lnSpc>
              <a:spcBef>
                <a:spcPts val="1000"/>
              </a:spcBef>
            </a:pP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always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advised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all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us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2400" spc="-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atleast we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need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use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5</a:t>
            </a:r>
            <a:r>
              <a:rPr dirty="0" sz="2400" spc="-1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Algorithm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in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order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figure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out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which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one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performing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best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among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them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we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choose</a:t>
            </a:r>
            <a:r>
              <a:rPr dirty="0" sz="240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one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send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for</a:t>
            </a:r>
            <a:r>
              <a:rPr dirty="0" sz="240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hyper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parameter</a:t>
            </a:r>
            <a:r>
              <a:rPr dirty="0" sz="2400" spc="-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tuning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know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20">
                <a:solidFill>
                  <a:srgbClr val="0E517E"/>
                </a:solidFill>
                <a:latin typeface="Liberation Sans"/>
                <a:cs typeface="Liberation Sans"/>
              </a:rPr>
              <a:t>that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best</a:t>
            </a:r>
            <a:r>
              <a:rPr dirty="0" sz="240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>
                <a:solidFill>
                  <a:srgbClr val="0E517E"/>
                </a:solidFill>
                <a:latin typeface="Liberation Sans"/>
                <a:cs typeface="Liberation Sans"/>
              </a:rPr>
              <a:t>parameter</a:t>
            </a:r>
            <a:r>
              <a:rPr dirty="0" sz="240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400" spc="-50">
                <a:solidFill>
                  <a:srgbClr val="0E517E"/>
                </a:solidFill>
                <a:latin typeface="Liberation Sans"/>
                <a:cs typeface="Liberation Sans"/>
              </a:rPr>
              <a:t>.</a:t>
            </a:r>
            <a:endParaRPr sz="240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0350" y="656590"/>
            <a:ext cx="341249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Introduction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1532255"/>
            <a:ext cx="60325" cy="1555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2474595"/>
            <a:ext cx="60325" cy="1555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3979545"/>
            <a:ext cx="60325" cy="1555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4358004"/>
            <a:ext cx="60325" cy="1555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4737734"/>
            <a:ext cx="60325" cy="15557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5116195"/>
            <a:ext cx="60325" cy="1555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5495925"/>
            <a:ext cx="60325" cy="1555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5874384"/>
            <a:ext cx="60325" cy="1555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931160" y="1478279"/>
            <a:ext cx="8481695" cy="5213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37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In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this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project,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have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been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provided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with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two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datasets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namely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train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and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test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CSV</a:t>
            </a:r>
            <a:r>
              <a:rPr dirty="0" sz="1850" spc="-6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files. 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build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machine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learning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by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using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NLP</a:t>
            </a:r>
            <a:r>
              <a:rPr dirty="0" sz="1850" spc="-8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using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training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dataset.</a:t>
            </a:r>
            <a:r>
              <a:rPr dirty="0" sz="1850" spc="-10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And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using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this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make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predictions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for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our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test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dataset.</a:t>
            </a:r>
            <a:endParaRPr sz="1850">
              <a:latin typeface="Liberation Serif"/>
              <a:cs typeface="Liberation Serif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5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need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to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build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multiple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classification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machines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and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learning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models.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Before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model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building,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need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to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perform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all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data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pre-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processing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steps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involving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60">
                <a:solidFill>
                  <a:srgbClr val="0E517E"/>
                </a:solidFill>
                <a:latin typeface="Liberation Serif"/>
                <a:cs typeface="Liberation Serif"/>
              </a:rPr>
              <a:t>NLP.</a:t>
            </a:r>
            <a:r>
              <a:rPr dirty="0" sz="1850" spc="-10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After</a:t>
            </a:r>
            <a:r>
              <a:rPr dirty="0" sz="1850" spc="20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trying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different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classification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models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with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different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hyperparameters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than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select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the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best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out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of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them.</a:t>
            </a:r>
            <a:r>
              <a:rPr dirty="0" sz="1850" spc="-4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50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will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need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to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follow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complete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life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cycle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of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data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science</a:t>
            </a:r>
            <a:r>
              <a:rPr dirty="0" sz="1850" spc="40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that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includes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steps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like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1.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Data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Cleaning</a:t>
            </a:r>
            <a:endParaRPr sz="185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2.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Exploratory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 Data</a:t>
            </a:r>
            <a:r>
              <a:rPr dirty="0" sz="1850" spc="-114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Analysis</a:t>
            </a:r>
            <a:endParaRPr sz="185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3. Data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Pre-processing</a:t>
            </a:r>
            <a:endParaRPr sz="185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4.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r>
              <a:rPr dirty="0" sz="185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Building</a:t>
            </a:r>
            <a:endParaRPr sz="185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5.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r>
              <a:rPr dirty="0" sz="185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Evaluation</a:t>
            </a:r>
            <a:endParaRPr sz="185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6.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Selecting</a:t>
            </a:r>
            <a:r>
              <a:rPr dirty="0" sz="185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best</a:t>
            </a:r>
            <a:r>
              <a:rPr dirty="0" sz="185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model</a:t>
            </a:r>
            <a:endParaRPr sz="1850">
              <a:latin typeface="Liberation Serif"/>
              <a:cs typeface="Liberation Serif"/>
            </a:endParaRPr>
          </a:p>
          <a:p>
            <a:pPr marL="12700" marR="354330">
              <a:lnSpc>
                <a:spcPct val="100000"/>
              </a:lnSpc>
              <a:spcBef>
                <a:spcPts val="770"/>
              </a:spcBef>
            </a:pP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Finally,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we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compared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results</a:t>
            </a:r>
            <a:r>
              <a:rPr dirty="0" sz="1850" spc="-2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of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proposed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and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baseline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features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with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other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machine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learning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algorithms.</a:t>
            </a:r>
            <a:r>
              <a:rPr dirty="0" sz="1850" spc="-6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findings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of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comparison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indicate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significance</a:t>
            </a:r>
            <a:r>
              <a:rPr dirty="0" sz="1850" spc="-3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of</a:t>
            </a:r>
            <a:r>
              <a:rPr dirty="0" sz="1850" spc="-25">
                <a:solidFill>
                  <a:srgbClr val="0E517E"/>
                </a:solidFill>
                <a:latin typeface="Liberation Serif"/>
                <a:cs typeface="Liberation Serif"/>
              </a:rPr>
              <a:t> the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proposed</a:t>
            </a:r>
            <a:r>
              <a:rPr dirty="0" sz="1850" spc="-5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features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in</a:t>
            </a:r>
            <a:r>
              <a:rPr dirty="0" sz="185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>
                <a:solidFill>
                  <a:srgbClr val="0E517E"/>
                </a:solidFill>
                <a:latin typeface="Liberation Serif"/>
                <a:cs typeface="Liberation Serif"/>
              </a:rPr>
              <a:t>cyberbullying</a:t>
            </a:r>
            <a:r>
              <a:rPr dirty="0" sz="185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50" spc="-10">
                <a:solidFill>
                  <a:srgbClr val="0E517E"/>
                </a:solidFill>
                <a:latin typeface="Liberation Serif"/>
                <a:cs typeface="Liberation Serif"/>
              </a:rPr>
              <a:t>detection.</a:t>
            </a:r>
            <a:endParaRPr sz="1850">
              <a:latin typeface="Liberation Serif"/>
              <a:cs typeface="Liberation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1770" y="358140"/>
            <a:ext cx="3703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/>
              <a:t>Future</a:t>
            </a:r>
            <a:r>
              <a:rPr dirty="0" sz="4800" spc="-325"/>
              <a:t> </a:t>
            </a:r>
            <a:r>
              <a:rPr dirty="0" sz="4800" spc="-65"/>
              <a:t>Work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764" y="3382645"/>
            <a:ext cx="82550" cy="21272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764" y="3879215"/>
            <a:ext cx="82550" cy="2127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764" y="4377054"/>
            <a:ext cx="82550" cy="2127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6764" y="4873625"/>
            <a:ext cx="82550" cy="2127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623060" y="1938019"/>
            <a:ext cx="8447405" cy="36607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103505">
              <a:lnSpc>
                <a:spcPct val="100299"/>
              </a:lnSpc>
              <a:spcBef>
                <a:spcPts val="110"/>
              </a:spcBef>
            </a:pP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For</a:t>
            </a:r>
            <a:r>
              <a:rPr dirty="0" sz="2500" spc="-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future</a:t>
            </a:r>
            <a:r>
              <a:rPr dirty="0" sz="2500" spc="-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improvements,</a:t>
            </a:r>
            <a:r>
              <a:rPr dirty="0" sz="2500" spc="-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following</a:t>
            </a:r>
            <a:r>
              <a:rPr dirty="0" sz="2500" spc="-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step</a:t>
            </a:r>
            <a:r>
              <a:rPr dirty="0" sz="2500" spc="-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500" spc="-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thought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 took-</a:t>
            </a:r>
            <a:endParaRPr sz="25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DejaVu Sans"/>
              <a:cs typeface="DejaVu Sans"/>
            </a:endParaRPr>
          </a:p>
          <a:p>
            <a:pPr marL="680085" marR="462280">
              <a:lnSpc>
                <a:spcPct val="130700"/>
              </a:lnSpc>
            </a:pP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Replacing</a:t>
            </a:r>
            <a:r>
              <a:rPr dirty="0" sz="2500" spc="-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model</a:t>
            </a:r>
            <a:r>
              <a:rPr dirty="0" sz="2500" spc="-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with</a:t>
            </a:r>
            <a:r>
              <a:rPr dirty="0" sz="2500" spc="-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a</a:t>
            </a:r>
            <a:r>
              <a:rPr dirty="0" sz="2500" spc="-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latest/different</a:t>
            </a:r>
            <a:r>
              <a:rPr dirty="0" sz="2500" spc="-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model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Using</a:t>
            </a:r>
            <a:r>
              <a:rPr dirty="0" sz="2500" spc="-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other</a:t>
            </a:r>
            <a:r>
              <a:rPr dirty="0" sz="25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robust</a:t>
            </a:r>
            <a:r>
              <a:rPr dirty="0" sz="25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datasets</a:t>
            </a:r>
            <a:endParaRPr sz="2500">
              <a:latin typeface="DejaVu Sans"/>
              <a:cs typeface="DejaVu Sans"/>
            </a:endParaRPr>
          </a:p>
          <a:p>
            <a:pPr marL="680085">
              <a:lnSpc>
                <a:spcPct val="100000"/>
              </a:lnSpc>
              <a:spcBef>
                <a:spcPts val="910"/>
              </a:spcBef>
            </a:pP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Predicting</a:t>
            </a:r>
            <a:r>
              <a:rPr dirty="0" sz="2500" spc="-1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result</a:t>
            </a:r>
            <a:r>
              <a:rPr dirty="0" sz="2500" spc="-9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on</a:t>
            </a:r>
            <a:r>
              <a:rPr dirty="0" sz="2500" spc="-9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differents</a:t>
            </a:r>
            <a:r>
              <a:rPr dirty="0" sz="2500" spc="-9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attributes</a:t>
            </a:r>
            <a:endParaRPr sz="2500">
              <a:latin typeface="DejaVu Sans"/>
              <a:cs typeface="DejaVu Sans"/>
            </a:endParaRPr>
          </a:p>
          <a:p>
            <a:pPr marL="680085" marR="5080">
              <a:lnSpc>
                <a:spcPct val="100699"/>
              </a:lnSpc>
              <a:spcBef>
                <a:spcPts val="890"/>
              </a:spcBef>
            </a:pP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It</a:t>
            </a:r>
            <a:r>
              <a:rPr dirty="0" sz="2500" spc="-5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would</a:t>
            </a:r>
            <a:r>
              <a:rPr dirty="0" sz="25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seem</a:t>
            </a:r>
            <a:r>
              <a:rPr dirty="0" sz="25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5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better</a:t>
            </a:r>
            <a:r>
              <a:rPr dirty="0" sz="2500" spc="-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performance</a:t>
            </a:r>
            <a:r>
              <a:rPr dirty="0" sz="25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might</a:t>
            </a:r>
            <a:r>
              <a:rPr dirty="0" sz="25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25">
                <a:solidFill>
                  <a:srgbClr val="0E517E"/>
                </a:solidFill>
                <a:latin typeface="DejaVu Sans"/>
                <a:cs typeface="DejaVu Sans"/>
              </a:rPr>
              <a:t>be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achieved</a:t>
            </a:r>
            <a:r>
              <a:rPr dirty="0" sz="2500" spc="-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if</a:t>
            </a:r>
            <a:r>
              <a:rPr dirty="0" sz="25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multiple</a:t>
            </a:r>
            <a:r>
              <a:rPr dirty="0" sz="2500" spc="-4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learners</a:t>
            </a:r>
            <a:r>
              <a:rPr dirty="0" sz="2500" spc="-5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>
                <a:solidFill>
                  <a:srgbClr val="0E517E"/>
                </a:solidFill>
                <a:latin typeface="DejaVu Sans"/>
                <a:cs typeface="DejaVu Sans"/>
              </a:rPr>
              <a:t>were</a:t>
            </a:r>
            <a:r>
              <a:rPr dirty="0" sz="2500" spc="-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500" spc="-10">
                <a:solidFill>
                  <a:srgbClr val="0E517E"/>
                </a:solidFill>
                <a:latin typeface="DejaVu Sans"/>
                <a:cs typeface="DejaVu Sans"/>
              </a:rPr>
              <a:t>combined</a:t>
            </a:r>
            <a:r>
              <a:rPr dirty="0" sz="1600" spc="-10">
                <a:solidFill>
                  <a:srgbClr val="0E517E"/>
                </a:solidFill>
                <a:latin typeface="Liberation Sans"/>
                <a:cs typeface="Liberation Sans"/>
              </a:rPr>
              <a:t>.</a:t>
            </a:r>
            <a:endParaRPr sz="160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5140" y="657859"/>
            <a:ext cx="2962910" cy="6153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850" spc="-10"/>
              <a:t>Conclussion</a:t>
            </a:r>
            <a:endParaRPr sz="38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1624330"/>
            <a:ext cx="60325" cy="152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7320" y="3524250"/>
            <a:ext cx="60325" cy="1524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5993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When</a:t>
            </a:r>
            <a:r>
              <a:rPr dirty="0" spc="-35"/>
              <a:t> </a:t>
            </a:r>
            <a:r>
              <a:rPr dirty="0"/>
              <a:t>I</a:t>
            </a:r>
            <a:r>
              <a:rPr dirty="0" spc="-25"/>
              <a:t> </a:t>
            </a:r>
            <a:r>
              <a:rPr dirty="0"/>
              <a:t>was</a:t>
            </a:r>
            <a:r>
              <a:rPr dirty="0" spc="-30"/>
              <a:t> </a:t>
            </a:r>
            <a:r>
              <a:rPr dirty="0"/>
              <a:t>working</a:t>
            </a:r>
            <a:r>
              <a:rPr dirty="0" spc="-20"/>
              <a:t> </a:t>
            </a:r>
            <a:r>
              <a:rPr dirty="0"/>
              <a:t>on</a:t>
            </a:r>
            <a:r>
              <a:rPr dirty="0" spc="-25"/>
              <a:t> </a:t>
            </a:r>
            <a:r>
              <a:rPr dirty="0"/>
              <a:t>this</a:t>
            </a:r>
            <a:r>
              <a:rPr dirty="0" spc="-25"/>
              <a:t> </a:t>
            </a:r>
            <a:r>
              <a:rPr dirty="0"/>
              <a:t>project,</a:t>
            </a:r>
            <a:r>
              <a:rPr dirty="0" spc="-15"/>
              <a:t> </a:t>
            </a:r>
            <a:r>
              <a:rPr dirty="0"/>
              <a:t>many</a:t>
            </a:r>
            <a:r>
              <a:rPr dirty="0" spc="-25"/>
              <a:t> </a:t>
            </a:r>
            <a:r>
              <a:rPr dirty="0"/>
              <a:t>complications</a:t>
            </a:r>
            <a:r>
              <a:rPr dirty="0" spc="-15"/>
              <a:t> </a:t>
            </a:r>
            <a:r>
              <a:rPr dirty="0"/>
              <a:t>were</a:t>
            </a:r>
            <a:r>
              <a:rPr dirty="0" spc="-30"/>
              <a:t> </a:t>
            </a:r>
            <a:r>
              <a:rPr dirty="0" spc="-10"/>
              <a:t>involved. </a:t>
            </a:r>
            <a:r>
              <a:rPr dirty="0"/>
              <a:t>There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/>
              <a:t>many</a:t>
            </a:r>
            <a:r>
              <a:rPr dirty="0" spc="-30"/>
              <a:t> </a:t>
            </a:r>
            <a:r>
              <a:rPr dirty="0"/>
              <a:t>variables</a:t>
            </a:r>
            <a:r>
              <a:rPr dirty="0" spc="-3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/>
              <a:t>attributes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consider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determining</a:t>
            </a:r>
            <a:r>
              <a:rPr dirty="0" spc="-30"/>
              <a:t> </a:t>
            </a:r>
            <a:r>
              <a:rPr dirty="0" spc="-25"/>
              <a:t>our </a:t>
            </a:r>
            <a:r>
              <a:rPr dirty="0"/>
              <a:t>target</a:t>
            </a:r>
            <a:r>
              <a:rPr dirty="0" spc="-20"/>
              <a:t> </a:t>
            </a:r>
            <a:r>
              <a:rPr dirty="0"/>
              <a:t>value,</a:t>
            </a:r>
            <a:r>
              <a:rPr dirty="0" spc="-15"/>
              <a:t> </a:t>
            </a:r>
            <a:r>
              <a:rPr dirty="0"/>
              <a:t>we</a:t>
            </a:r>
            <a:r>
              <a:rPr dirty="0" spc="-20"/>
              <a:t> </a:t>
            </a:r>
            <a:r>
              <a:rPr dirty="0"/>
              <a:t>need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lot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calculating</a:t>
            </a:r>
            <a:r>
              <a:rPr dirty="0" spc="-15"/>
              <a:t> </a:t>
            </a:r>
            <a:r>
              <a:rPr dirty="0"/>
              <a:t>power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get</a:t>
            </a:r>
            <a:r>
              <a:rPr dirty="0" spc="-10"/>
              <a:t> </a:t>
            </a:r>
            <a:r>
              <a:rPr dirty="0"/>
              <a:t>near</a:t>
            </a:r>
            <a:r>
              <a:rPr dirty="0" spc="-5"/>
              <a:t> </a:t>
            </a:r>
            <a:r>
              <a:rPr dirty="0" spc="-20"/>
              <a:t>100% </a:t>
            </a:r>
            <a:r>
              <a:rPr dirty="0"/>
              <a:t>accuracy</a:t>
            </a:r>
            <a:r>
              <a:rPr dirty="0" spc="-25"/>
              <a:t> </a:t>
            </a:r>
            <a:r>
              <a:rPr dirty="0"/>
              <a:t>result</a:t>
            </a:r>
            <a:r>
              <a:rPr dirty="0" spc="-25"/>
              <a:t> </a:t>
            </a:r>
            <a:r>
              <a:rPr dirty="0"/>
              <a:t>.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it</a:t>
            </a:r>
            <a:r>
              <a:rPr dirty="0" spc="-25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very</a:t>
            </a:r>
            <a:r>
              <a:rPr dirty="0" spc="-25"/>
              <a:t> </a:t>
            </a:r>
            <a:r>
              <a:rPr dirty="0"/>
              <a:t>difficult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accurately</a:t>
            </a:r>
            <a:r>
              <a:rPr dirty="0" spc="-25"/>
              <a:t> </a:t>
            </a:r>
            <a:r>
              <a:rPr dirty="0"/>
              <a:t>predict</a:t>
            </a:r>
            <a:r>
              <a:rPr dirty="0" spc="-30"/>
              <a:t> </a:t>
            </a:r>
            <a:r>
              <a:rPr dirty="0" spc="-25"/>
              <a:t>any </a:t>
            </a:r>
            <a:r>
              <a:rPr dirty="0"/>
              <a:t>comment</a:t>
            </a:r>
            <a:r>
              <a:rPr dirty="0" spc="-10"/>
              <a:t> </a:t>
            </a:r>
            <a:r>
              <a:rPr dirty="0"/>
              <a:t>good</a:t>
            </a:r>
            <a:r>
              <a:rPr dirty="0" spc="-15"/>
              <a:t> </a:t>
            </a:r>
            <a:r>
              <a:rPr dirty="0"/>
              <a:t>or</a:t>
            </a:r>
            <a:r>
              <a:rPr dirty="0" spc="-10"/>
              <a:t> </a:t>
            </a:r>
            <a:r>
              <a:rPr dirty="0" spc="-20"/>
              <a:t>bad.</a:t>
            </a:r>
          </a:p>
          <a:p>
            <a:pPr marL="2047239">
              <a:lnSpc>
                <a:spcPct val="100000"/>
              </a:lnSpc>
            </a:pPr>
            <a:endParaRPr sz="2100"/>
          </a:p>
          <a:p>
            <a:pPr marL="2059939" marR="154940">
              <a:lnSpc>
                <a:spcPct val="100000"/>
              </a:lnSpc>
              <a:spcBef>
                <a:spcPts val="1725"/>
              </a:spcBef>
            </a:pPr>
            <a:r>
              <a:rPr dirty="0"/>
              <a:t>For</a:t>
            </a:r>
            <a:r>
              <a:rPr dirty="0" spc="-20"/>
              <a:t> </a:t>
            </a:r>
            <a:r>
              <a:rPr dirty="0"/>
              <a:t>any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machine</a:t>
            </a:r>
            <a:r>
              <a:rPr dirty="0" spc="-30"/>
              <a:t> </a:t>
            </a:r>
            <a:r>
              <a:rPr dirty="0"/>
              <a:t>learning</a:t>
            </a:r>
            <a:r>
              <a:rPr dirty="0" spc="-25"/>
              <a:t> </a:t>
            </a:r>
            <a:r>
              <a:rPr dirty="0"/>
              <a:t>project</a:t>
            </a:r>
            <a:r>
              <a:rPr dirty="0" spc="-25"/>
              <a:t> </a:t>
            </a:r>
            <a:r>
              <a:rPr dirty="0"/>
              <a:t>my</a:t>
            </a:r>
            <a:r>
              <a:rPr dirty="0" spc="-20"/>
              <a:t> </a:t>
            </a:r>
            <a:r>
              <a:rPr dirty="0"/>
              <a:t>suggestion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first</a:t>
            </a:r>
            <a:r>
              <a:rPr dirty="0" spc="-25"/>
              <a:t> </a:t>
            </a:r>
            <a:r>
              <a:rPr dirty="0"/>
              <a:t>you</a:t>
            </a:r>
            <a:r>
              <a:rPr dirty="0" spc="-20"/>
              <a:t> </a:t>
            </a:r>
            <a:r>
              <a:rPr dirty="0"/>
              <a:t>have</a:t>
            </a:r>
            <a:r>
              <a:rPr dirty="0" spc="-25"/>
              <a:t> to </a:t>
            </a:r>
            <a:r>
              <a:rPr dirty="0"/>
              <a:t>understand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problem</a:t>
            </a:r>
            <a:r>
              <a:rPr dirty="0" spc="-30"/>
              <a:t> </a:t>
            </a:r>
            <a:r>
              <a:rPr dirty="0"/>
              <a:t>on</a:t>
            </a:r>
            <a:r>
              <a:rPr dirty="0" spc="-20"/>
              <a:t> </a:t>
            </a:r>
            <a:r>
              <a:rPr dirty="0"/>
              <a:t>ground</a:t>
            </a:r>
            <a:r>
              <a:rPr dirty="0" spc="-20"/>
              <a:t> </a:t>
            </a:r>
            <a:r>
              <a:rPr dirty="0"/>
              <a:t>level</a:t>
            </a:r>
            <a:r>
              <a:rPr dirty="0" spc="-20"/>
              <a:t> </a:t>
            </a:r>
            <a:r>
              <a:rPr dirty="0"/>
              <a:t>.if</a:t>
            </a:r>
            <a:r>
              <a:rPr dirty="0" spc="-20"/>
              <a:t> </a:t>
            </a:r>
            <a:r>
              <a:rPr dirty="0"/>
              <a:t>you</a:t>
            </a:r>
            <a:r>
              <a:rPr dirty="0" spc="-20"/>
              <a:t> </a:t>
            </a:r>
            <a:r>
              <a:rPr dirty="0"/>
              <a:t>don’t</a:t>
            </a:r>
            <a:r>
              <a:rPr dirty="0" spc="-20"/>
              <a:t> </a:t>
            </a:r>
            <a:r>
              <a:rPr dirty="0"/>
              <a:t>allow</a:t>
            </a:r>
            <a:r>
              <a:rPr dirty="0" spc="-20"/>
              <a:t> </a:t>
            </a:r>
            <a:r>
              <a:rPr dirty="0"/>
              <a:t>yourself</a:t>
            </a:r>
            <a:r>
              <a:rPr dirty="0" spc="-15"/>
              <a:t> </a:t>
            </a:r>
            <a:r>
              <a:rPr dirty="0" spc="-25"/>
              <a:t>to </a:t>
            </a:r>
            <a:r>
              <a:rPr dirty="0"/>
              <a:t>work</a:t>
            </a:r>
            <a:r>
              <a:rPr dirty="0" spc="-25"/>
              <a:t> </a:t>
            </a:r>
            <a:r>
              <a:rPr dirty="0"/>
              <a:t>with</a:t>
            </a:r>
            <a:r>
              <a:rPr dirty="0" spc="-15"/>
              <a:t> </a:t>
            </a:r>
            <a:r>
              <a:rPr dirty="0"/>
              <a:t>diligence</a:t>
            </a:r>
            <a:r>
              <a:rPr dirty="0" spc="-20"/>
              <a:t> </a:t>
            </a:r>
            <a:r>
              <a:rPr dirty="0"/>
              <a:t>.if</a:t>
            </a:r>
            <a:r>
              <a:rPr dirty="0" spc="-10"/>
              <a:t> </a:t>
            </a:r>
            <a:r>
              <a:rPr dirty="0"/>
              <a:t>you</a:t>
            </a:r>
            <a:r>
              <a:rPr dirty="0" spc="-15"/>
              <a:t> </a:t>
            </a:r>
            <a:r>
              <a:rPr dirty="0"/>
              <a:t>don’</a:t>
            </a:r>
            <a:r>
              <a:rPr dirty="0" spc="-15"/>
              <a:t> </a:t>
            </a:r>
            <a:r>
              <a:rPr dirty="0"/>
              <a:t>t</a:t>
            </a:r>
            <a:r>
              <a:rPr dirty="0" spc="-10"/>
              <a:t> </a:t>
            </a:r>
            <a:r>
              <a:rPr dirty="0"/>
              <a:t>work</a:t>
            </a:r>
            <a:r>
              <a:rPr dirty="0" spc="-10"/>
              <a:t> </a:t>
            </a:r>
            <a:r>
              <a:rPr dirty="0"/>
              <a:t>harder</a:t>
            </a:r>
            <a:r>
              <a:rPr dirty="0" spc="-5"/>
              <a:t> </a:t>
            </a:r>
            <a:r>
              <a:rPr dirty="0"/>
              <a:t>anything</a:t>
            </a:r>
            <a:r>
              <a:rPr dirty="0" spc="-15"/>
              <a:t> </a:t>
            </a:r>
            <a:r>
              <a:rPr dirty="0"/>
              <a:t>that</a:t>
            </a:r>
            <a:r>
              <a:rPr dirty="0" spc="-1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 spc="-25"/>
              <a:t>are </a:t>
            </a:r>
            <a:r>
              <a:rPr dirty="0"/>
              <a:t>doing</a:t>
            </a:r>
            <a:r>
              <a:rPr dirty="0" spc="-25"/>
              <a:t> </a:t>
            </a:r>
            <a:r>
              <a:rPr dirty="0"/>
              <a:t>or will</a:t>
            </a:r>
            <a:r>
              <a:rPr dirty="0" spc="-10"/>
              <a:t> </a:t>
            </a:r>
            <a:r>
              <a:rPr dirty="0"/>
              <a:t>do</a:t>
            </a:r>
            <a:r>
              <a:rPr dirty="0" spc="-10"/>
              <a:t> </a:t>
            </a:r>
            <a:r>
              <a:rPr dirty="0"/>
              <a:t>,</a:t>
            </a:r>
            <a:r>
              <a:rPr dirty="0" spc="-10"/>
              <a:t> </a:t>
            </a:r>
            <a:r>
              <a:rPr dirty="0"/>
              <a:t>not</a:t>
            </a:r>
            <a:r>
              <a:rPr dirty="0" spc="-5"/>
              <a:t> </a:t>
            </a:r>
            <a:r>
              <a:rPr dirty="0"/>
              <a:t>only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5"/>
              <a:t> </a:t>
            </a:r>
            <a:r>
              <a:rPr dirty="0"/>
              <a:t>case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machine</a:t>
            </a:r>
            <a:r>
              <a:rPr dirty="0" spc="-10"/>
              <a:t> </a:t>
            </a:r>
            <a:r>
              <a:rPr dirty="0"/>
              <a:t>learning</a:t>
            </a:r>
            <a:r>
              <a:rPr dirty="0" spc="-10"/>
              <a:t> </a:t>
            </a:r>
            <a:r>
              <a:rPr dirty="0"/>
              <a:t>but</a:t>
            </a:r>
            <a:r>
              <a:rPr dirty="0" spc="-15"/>
              <a:t> </a:t>
            </a:r>
            <a:r>
              <a:rPr dirty="0"/>
              <a:t>also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 spc="-20"/>
              <a:t>life </a:t>
            </a:r>
            <a:r>
              <a:rPr dirty="0"/>
              <a:t>cycle</a:t>
            </a:r>
            <a:r>
              <a:rPr dirty="0" spc="-35"/>
              <a:t> </a:t>
            </a:r>
            <a:r>
              <a:rPr dirty="0"/>
              <a:t>would</a:t>
            </a:r>
            <a:r>
              <a:rPr dirty="0" spc="-15"/>
              <a:t> </a:t>
            </a:r>
            <a:r>
              <a:rPr dirty="0"/>
              <a:t>be</a:t>
            </a:r>
            <a:r>
              <a:rPr dirty="0" spc="-20"/>
              <a:t> </a:t>
            </a:r>
            <a:r>
              <a:rPr dirty="0"/>
              <a:t>futile.</a:t>
            </a:r>
            <a:r>
              <a:rPr dirty="0" spc="-5"/>
              <a:t> </a:t>
            </a:r>
            <a:r>
              <a:rPr dirty="0"/>
              <a:t>Maybe,</a:t>
            </a:r>
            <a:r>
              <a:rPr dirty="0" spc="-15"/>
              <a:t> </a:t>
            </a:r>
            <a:r>
              <a:rPr dirty="0"/>
              <a:t>my</a:t>
            </a:r>
            <a:r>
              <a:rPr dirty="0" spc="-10"/>
              <a:t> </a:t>
            </a:r>
            <a:r>
              <a:rPr dirty="0"/>
              <a:t>endeavour</a:t>
            </a:r>
            <a:r>
              <a:rPr dirty="0" spc="-10"/>
              <a:t> </a:t>
            </a:r>
            <a:r>
              <a:rPr dirty="0"/>
              <a:t>assist</a:t>
            </a:r>
            <a:r>
              <a:rPr dirty="0" spc="-15"/>
              <a:t> </a:t>
            </a:r>
            <a:r>
              <a:rPr dirty="0"/>
              <a:t>you</a:t>
            </a:r>
            <a:r>
              <a:rPr dirty="0" spc="-15"/>
              <a:t> </a:t>
            </a:r>
            <a:r>
              <a:rPr dirty="0"/>
              <a:t>when</a:t>
            </a:r>
            <a:r>
              <a:rPr dirty="0" spc="-15"/>
              <a:t> </a:t>
            </a:r>
            <a:r>
              <a:rPr dirty="0"/>
              <a:t>ever</a:t>
            </a:r>
            <a:r>
              <a:rPr dirty="0" spc="-10"/>
              <a:t> </a:t>
            </a:r>
            <a:r>
              <a:rPr dirty="0" spc="-25"/>
              <a:t>you </a:t>
            </a:r>
            <a:r>
              <a:rPr dirty="0"/>
              <a:t>will get</a:t>
            </a:r>
            <a:r>
              <a:rPr dirty="0" spc="-5"/>
              <a:t> </a:t>
            </a:r>
            <a:r>
              <a:rPr dirty="0" spc="-20"/>
              <a:t>stuck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177539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40"/>
                </a:lnTo>
                <a:lnTo>
                  <a:pt x="1584960" y="269239"/>
                </a:lnTo>
                <a:lnTo>
                  <a:pt x="1589960" y="262354"/>
                </a:lnTo>
                <a:lnTo>
                  <a:pt x="1591627" y="255111"/>
                </a:lnTo>
                <a:lnTo>
                  <a:pt x="1589960" y="247630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7620"/>
                </a:lnTo>
                <a:lnTo>
                  <a:pt x="1346200" y="762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8710" y="2340609"/>
            <a:ext cx="714629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/>
              <a:t>THANK</a:t>
            </a:r>
            <a:r>
              <a:rPr dirty="0" sz="9600" spc="-40"/>
              <a:t> </a:t>
            </a:r>
            <a:r>
              <a:rPr dirty="0" sz="9600" spc="-505"/>
              <a:t>Y</a:t>
            </a:r>
            <a:r>
              <a:rPr dirty="0" sz="9600" spc="20"/>
              <a:t>OU</a:t>
            </a:r>
            <a:endParaRPr sz="96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" y="0"/>
            <a:ext cx="1209802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29" y="582929"/>
            <a:ext cx="54324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Problem</a:t>
            </a:r>
            <a:r>
              <a:rPr dirty="0" sz="4400" spc="-175"/>
              <a:t> </a:t>
            </a:r>
            <a:r>
              <a:rPr dirty="0" sz="4400" spc="-10"/>
              <a:t>Statement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19" y="1329689"/>
            <a:ext cx="53975" cy="1397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19" y="2603500"/>
            <a:ext cx="53975" cy="139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19" y="3610609"/>
            <a:ext cx="53975" cy="1397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19" y="4883150"/>
            <a:ext cx="53975" cy="1397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219" y="6156959"/>
            <a:ext cx="53975" cy="1397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37589" y="1265935"/>
            <a:ext cx="10673715" cy="5384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4610">
              <a:lnSpc>
                <a:spcPct val="105900"/>
              </a:lnSpc>
              <a:spcBef>
                <a:spcPts val="105"/>
              </a:spcBef>
            </a:pP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proliferation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social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media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enables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people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express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their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opinions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widely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online.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However,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at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same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time,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1650" spc="-9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resulted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emergence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conflict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hate,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making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environments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uninviting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for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users.</a:t>
            </a:r>
            <a:r>
              <a:rPr dirty="0" sz="1650" spc="-10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Although researchers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have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found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problem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across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multiple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platforms,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there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lack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models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for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hate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detection.</a:t>
            </a:r>
            <a:endParaRPr sz="165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Liberation Sans"/>
              <a:cs typeface="Liberation Sans"/>
            </a:endParaRPr>
          </a:p>
          <a:p>
            <a:pPr marL="12700" marR="451484">
              <a:lnSpc>
                <a:spcPct val="105800"/>
              </a:lnSpc>
            </a:pP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hate,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described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abusive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language,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aggression,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cyberbullying,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hatefulness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many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others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been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identified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major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threat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social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media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platforms.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Social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media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platforms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are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most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prominent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grounds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for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such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toxic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behaviour.</a:t>
            </a:r>
            <a:endParaRPr sz="165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Liberation Sans"/>
              <a:cs typeface="Liberation Sans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There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been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remarkable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increase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cases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cyberbullying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trolls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various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social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media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platforms.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Many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celebrities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influences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are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facing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backlashes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from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people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have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come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across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hateful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offensive comments.</a:t>
            </a:r>
            <a:r>
              <a:rPr dirty="0" sz="1650" spc="-8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take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toll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anyone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affect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them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mentally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leading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depression,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mental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illness,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self-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hatred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suicidal</a:t>
            </a:r>
            <a:r>
              <a:rPr dirty="0" sz="1650" spc="-7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thoughts.</a:t>
            </a:r>
            <a:endParaRPr sz="165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Liberation Sans"/>
              <a:cs typeface="Liberation Sans"/>
            </a:endParaRPr>
          </a:p>
          <a:p>
            <a:pPr marL="12700" marR="164465">
              <a:lnSpc>
                <a:spcPct val="105900"/>
              </a:lnSpc>
            </a:pP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Internet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comments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are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bastions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hatred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vitriol.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While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anonymity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provided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new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outlet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5">
                <a:solidFill>
                  <a:srgbClr val="0E517E"/>
                </a:solidFill>
                <a:latin typeface="Liberation Sans"/>
                <a:cs typeface="Liberation Sans"/>
              </a:rPr>
              <a:t>for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aggression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speech,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machine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learning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used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fight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it.</a:t>
            </a:r>
            <a:r>
              <a:rPr dirty="0" sz="1650" spc="-8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problem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sought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solve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was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5">
                <a:solidFill>
                  <a:srgbClr val="0E517E"/>
                </a:solidFill>
                <a:latin typeface="Liberation Sans"/>
                <a:cs typeface="Liberation Sans"/>
              </a:rPr>
              <a:t>the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tagging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internet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comments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are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aggressive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towards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other</a:t>
            </a:r>
            <a:r>
              <a:rPr dirty="0" sz="1650" spc="-7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users.</a:t>
            </a:r>
            <a:r>
              <a:rPr dirty="0" sz="1650" spc="-9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means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insults</a:t>
            </a:r>
            <a:r>
              <a:rPr dirty="0" sz="1650" spc="-7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third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parties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0">
                <a:solidFill>
                  <a:srgbClr val="0E517E"/>
                </a:solidFill>
                <a:latin typeface="Liberation Sans"/>
                <a:cs typeface="Liberation Sans"/>
              </a:rPr>
              <a:t>such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as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celebrities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will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tagged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as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unoffensive,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but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“u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are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idiot”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clearly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offensive.</a:t>
            </a:r>
            <a:endParaRPr sz="165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Liberation Sans"/>
              <a:cs typeface="Liberation Sans"/>
            </a:endParaRPr>
          </a:p>
          <a:p>
            <a:pPr marL="12700" marR="385445">
              <a:lnSpc>
                <a:spcPct val="105600"/>
              </a:lnSpc>
            </a:pP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Our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goal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build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prototype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online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abuse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comment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classifier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which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16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used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classify</a:t>
            </a:r>
            <a:r>
              <a:rPr dirty="0" sz="1650" spc="-6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1650" spc="-5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25">
                <a:solidFill>
                  <a:srgbClr val="0E517E"/>
                </a:solidFill>
                <a:latin typeface="Liberation Sans"/>
                <a:cs typeface="Liberation Sans"/>
              </a:rPr>
              <a:t>and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offensive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comments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so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16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it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be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controlled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restricted</a:t>
            </a:r>
            <a:r>
              <a:rPr dirty="0" sz="16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from</a:t>
            </a:r>
            <a:r>
              <a:rPr dirty="0" sz="1650" spc="-5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spreading</a:t>
            </a:r>
            <a:r>
              <a:rPr dirty="0" sz="16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hatred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16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1650" spc="-10">
                <a:solidFill>
                  <a:srgbClr val="0E517E"/>
                </a:solidFill>
                <a:latin typeface="Liberation Sans"/>
                <a:cs typeface="Liberation Sans"/>
              </a:rPr>
              <a:t>cyberbullying.</a:t>
            </a:r>
            <a:endParaRPr sz="165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657860"/>
            <a:ext cx="8250555" cy="4419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00"/>
              <a:t>Conceptual</a:t>
            </a:r>
            <a:r>
              <a:rPr dirty="0" sz="2700" spc="40"/>
              <a:t> </a:t>
            </a:r>
            <a:r>
              <a:rPr dirty="0" sz="2700"/>
              <a:t>Background</a:t>
            </a:r>
            <a:r>
              <a:rPr dirty="0" sz="2700" spc="50"/>
              <a:t> </a:t>
            </a:r>
            <a:r>
              <a:rPr dirty="0" sz="2700"/>
              <a:t>of</a:t>
            </a:r>
            <a:r>
              <a:rPr dirty="0" sz="2700" spc="50"/>
              <a:t> </a:t>
            </a:r>
            <a:r>
              <a:rPr dirty="0" sz="2700"/>
              <a:t>the</a:t>
            </a:r>
            <a:r>
              <a:rPr dirty="0" sz="2700" spc="50"/>
              <a:t> </a:t>
            </a:r>
            <a:r>
              <a:rPr dirty="0" sz="2700"/>
              <a:t>Domain</a:t>
            </a:r>
            <a:r>
              <a:rPr dirty="0" sz="2700" spc="40"/>
              <a:t> </a:t>
            </a:r>
            <a:r>
              <a:rPr dirty="0" sz="2700" spc="-10"/>
              <a:t>Problem</a:t>
            </a:r>
            <a:endParaRPr sz="27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0495" y="2231389"/>
            <a:ext cx="79375" cy="2032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11170" y="2166620"/>
            <a:ext cx="840613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Internet</a:t>
            </a:r>
            <a:r>
              <a:rPr dirty="0" sz="2400" spc="2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comments</a:t>
            </a:r>
            <a:r>
              <a:rPr dirty="0" sz="2400" spc="2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400" spc="29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bastions</a:t>
            </a:r>
            <a:r>
              <a:rPr dirty="0" sz="2400" spc="2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2400" spc="2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hatred</a:t>
            </a:r>
            <a:r>
              <a:rPr dirty="0" sz="2400" spc="2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2400" spc="2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vitriol.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While</a:t>
            </a:r>
            <a:r>
              <a:rPr dirty="0" sz="2400" spc="1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online</a:t>
            </a:r>
            <a:r>
              <a:rPr dirty="0" sz="2400" spc="1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anonymity</a:t>
            </a:r>
            <a:r>
              <a:rPr dirty="0" sz="2400" spc="1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has</a:t>
            </a:r>
            <a:r>
              <a:rPr dirty="0" sz="2400" spc="1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provided</a:t>
            </a:r>
            <a:r>
              <a:rPr dirty="0" sz="2400" spc="1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</a:t>
            </a:r>
            <a:r>
              <a:rPr dirty="0" sz="2400" spc="1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new</a:t>
            </a:r>
            <a:r>
              <a:rPr dirty="0" sz="2400" spc="1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outlet</a:t>
            </a:r>
            <a:r>
              <a:rPr dirty="0" sz="2400" spc="1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for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aggression</a:t>
            </a:r>
            <a:r>
              <a:rPr dirty="0" sz="2400" spc="9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and</a:t>
            </a:r>
            <a:r>
              <a:rPr dirty="0" sz="2400" spc="1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hate</a:t>
            </a:r>
            <a:r>
              <a:rPr dirty="0" sz="2400" spc="10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speech,</a:t>
            </a:r>
            <a:r>
              <a:rPr dirty="0" sz="2400" spc="1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machine</a:t>
            </a:r>
            <a:r>
              <a:rPr dirty="0" sz="2400" spc="9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learning</a:t>
            </a:r>
            <a:r>
              <a:rPr dirty="0" sz="2400" spc="1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can</a:t>
            </a:r>
            <a:r>
              <a:rPr dirty="0" sz="2400" spc="10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be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used</a:t>
            </a:r>
            <a:r>
              <a:rPr dirty="0" sz="2400" spc="2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2400" spc="2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fight</a:t>
            </a:r>
            <a:r>
              <a:rPr dirty="0" sz="2400" spc="2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it.</a:t>
            </a:r>
            <a:r>
              <a:rPr dirty="0" sz="2400" spc="28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400" spc="2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problem</a:t>
            </a:r>
            <a:r>
              <a:rPr dirty="0" sz="2400" spc="27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we</a:t>
            </a:r>
            <a:r>
              <a:rPr dirty="0" sz="2400" spc="2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sought</a:t>
            </a:r>
            <a:r>
              <a:rPr dirty="0" sz="2400" spc="2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2400" spc="2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solve</a:t>
            </a:r>
            <a:r>
              <a:rPr dirty="0" sz="2400" spc="28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was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the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tagging</a:t>
            </a:r>
            <a:r>
              <a:rPr dirty="0" sz="2400" spc="1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of</a:t>
            </a:r>
            <a:r>
              <a:rPr dirty="0" sz="2400" spc="1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internet</a:t>
            </a:r>
            <a:r>
              <a:rPr dirty="0" sz="2400" spc="1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comments</a:t>
            </a:r>
            <a:r>
              <a:rPr dirty="0" sz="2400" spc="1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400" spc="1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400" spc="17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aggressive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towards</a:t>
            </a:r>
            <a:r>
              <a:rPr dirty="0" sz="2400" spc="34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other</a:t>
            </a:r>
            <a:r>
              <a:rPr dirty="0" sz="2400" spc="3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users.</a:t>
            </a:r>
            <a:r>
              <a:rPr dirty="0" sz="2400" spc="3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This</a:t>
            </a:r>
            <a:r>
              <a:rPr dirty="0" sz="2400" spc="35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means</a:t>
            </a:r>
            <a:r>
              <a:rPr dirty="0" sz="2400" spc="35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that</a:t>
            </a:r>
            <a:r>
              <a:rPr dirty="0" sz="2400" spc="35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insults</a:t>
            </a:r>
            <a:r>
              <a:rPr dirty="0" sz="2400" spc="36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to</a:t>
            </a:r>
            <a:r>
              <a:rPr dirty="0" sz="2400" spc="36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third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parties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such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as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celebrities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will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be</a:t>
            </a:r>
            <a:r>
              <a:rPr dirty="0" sz="2400" spc="155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tagged</a:t>
            </a:r>
            <a:r>
              <a:rPr dirty="0" sz="2400" spc="150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as</a:t>
            </a:r>
            <a:r>
              <a:rPr dirty="0" sz="2400" spc="150">
                <a:solidFill>
                  <a:srgbClr val="0E517E"/>
                </a:solidFill>
                <a:latin typeface="DejaVu Sans"/>
                <a:cs typeface="DejaVu Sans"/>
              </a:rPr>
              <a:t>  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un-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offensive,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but</a:t>
            </a:r>
            <a:r>
              <a:rPr dirty="0" sz="2400" spc="-2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“u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are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an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idiot”</a:t>
            </a:r>
            <a:r>
              <a:rPr dirty="0" sz="2400" spc="-15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is</a:t>
            </a:r>
            <a:r>
              <a:rPr dirty="0" sz="2400" spc="-2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>
                <a:solidFill>
                  <a:srgbClr val="0E517E"/>
                </a:solidFill>
                <a:latin typeface="DejaVu Sans"/>
                <a:cs typeface="DejaVu Sans"/>
              </a:rPr>
              <a:t>clearly</a:t>
            </a:r>
            <a:r>
              <a:rPr dirty="0" sz="2400" spc="-3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2400" spc="-10">
                <a:solidFill>
                  <a:srgbClr val="0E517E"/>
                </a:solidFill>
                <a:latin typeface="DejaVu Sans"/>
                <a:cs typeface="DejaVu Sans"/>
              </a:rPr>
              <a:t>offensive.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8709" y="628650"/>
            <a:ext cx="67875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05225" algn="l"/>
              </a:tabLst>
            </a:pPr>
            <a:r>
              <a:rPr dirty="0" sz="4000"/>
              <a:t>Motivation</a:t>
            </a:r>
            <a:r>
              <a:rPr dirty="0" sz="4000" spc="-55"/>
              <a:t> </a:t>
            </a:r>
            <a:r>
              <a:rPr dirty="0" sz="4000" spc="-25"/>
              <a:t>for</a:t>
            </a:r>
            <a:r>
              <a:rPr dirty="0" sz="4000"/>
              <a:t>	the</a:t>
            </a:r>
            <a:r>
              <a:rPr dirty="0" sz="4000" spc="-25"/>
              <a:t> Problem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0495" y="2229485"/>
            <a:ext cx="79375" cy="2000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03550" y="2166620"/>
            <a:ext cx="8340725" cy="3610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project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was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first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provided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me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by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FlipRobo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as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part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internship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programme.</a:t>
            </a:r>
            <a:r>
              <a:rPr dirty="0" sz="23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exposure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real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world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data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opportunity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deploy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my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skillset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in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solving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real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time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problem</a:t>
            </a:r>
            <a:r>
              <a:rPr dirty="0" sz="23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has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been</a:t>
            </a:r>
            <a:r>
              <a:rPr dirty="0" sz="2350" spc="-4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primary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objective.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However,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the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motivation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for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taking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this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project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was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it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relatively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new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field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research.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Here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we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have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many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options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but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less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concrete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solutions.</a:t>
            </a:r>
            <a:r>
              <a:rPr dirty="0" sz="2350" spc="-6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The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main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motivation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is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build</a:t>
            </a:r>
            <a:r>
              <a:rPr dirty="0" sz="2350" spc="-1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prototype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of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online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abuse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comment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classifier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which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used</a:t>
            </a:r>
            <a:r>
              <a:rPr dirty="0" sz="2350" spc="-2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to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classify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hate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offensive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comments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so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that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it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can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be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controlled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25">
                <a:solidFill>
                  <a:srgbClr val="0E517E"/>
                </a:solidFill>
                <a:latin typeface="Liberation Sans"/>
                <a:cs typeface="Liberation Sans"/>
              </a:rPr>
              <a:t>and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restricted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from</a:t>
            </a:r>
            <a:r>
              <a:rPr dirty="0" sz="2350" spc="-4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spreading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hatred</a:t>
            </a:r>
            <a:r>
              <a:rPr dirty="0" sz="2350" spc="-35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>
                <a:solidFill>
                  <a:srgbClr val="0E517E"/>
                </a:solidFill>
                <a:latin typeface="Liberation Sans"/>
                <a:cs typeface="Liberation Sans"/>
              </a:rPr>
              <a:t>and</a:t>
            </a:r>
            <a:r>
              <a:rPr dirty="0" sz="2350" spc="-30">
                <a:solidFill>
                  <a:srgbClr val="0E517E"/>
                </a:solidFill>
                <a:latin typeface="Liberation Sans"/>
                <a:cs typeface="Liberation Sans"/>
              </a:rPr>
              <a:t> </a:t>
            </a:r>
            <a:r>
              <a:rPr dirty="0" sz="2350" spc="-10">
                <a:solidFill>
                  <a:srgbClr val="0E517E"/>
                </a:solidFill>
                <a:latin typeface="Liberation Sans"/>
                <a:cs typeface="Liberation Sans"/>
              </a:rPr>
              <a:t>cyberbullying.</a:t>
            </a:r>
            <a:endParaRPr sz="235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060" y="629919"/>
            <a:ext cx="7919720" cy="8166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552190" marR="5080" indent="-3539490">
              <a:lnSpc>
                <a:spcPct val="100000"/>
              </a:lnSpc>
              <a:spcBef>
                <a:spcPts val="90"/>
              </a:spcBef>
            </a:pPr>
            <a:r>
              <a:rPr dirty="0" sz="2600" spc="-10"/>
              <a:t>Hardware</a:t>
            </a:r>
            <a:r>
              <a:rPr dirty="0" sz="2600" spc="-120"/>
              <a:t> </a:t>
            </a:r>
            <a:r>
              <a:rPr dirty="0" sz="2600"/>
              <a:t>and</a:t>
            </a:r>
            <a:r>
              <a:rPr dirty="0" sz="2600" spc="-120"/>
              <a:t> </a:t>
            </a:r>
            <a:r>
              <a:rPr dirty="0" sz="2600" spc="-10"/>
              <a:t>Software</a:t>
            </a:r>
            <a:r>
              <a:rPr dirty="0" sz="2600" spc="-120"/>
              <a:t> </a:t>
            </a:r>
            <a:r>
              <a:rPr dirty="0" sz="2600" spc="-20"/>
              <a:t>Requirements</a:t>
            </a:r>
            <a:r>
              <a:rPr dirty="0" sz="2600" spc="-110"/>
              <a:t> </a:t>
            </a:r>
            <a:r>
              <a:rPr dirty="0" sz="2600"/>
              <a:t>and</a:t>
            </a:r>
            <a:r>
              <a:rPr dirty="0" sz="2600" spc="-120"/>
              <a:t> </a:t>
            </a:r>
            <a:r>
              <a:rPr dirty="0" sz="2600" spc="-30"/>
              <a:t>Tools </a:t>
            </a:r>
            <a:r>
              <a:rPr dirty="0" sz="2600" spc="-20"/>
              <a:t>Used</a:t>
            </a:r>
            <a:endParaRPr sz="2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905" y="2391410"/>
            <a:ext cx="120650" cy="304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905" y="3615690"/>
            <a:ext cx="120650" cy="304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840229" y="2301240"/>
            <a:ext cx="6308090" cy="179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0E517E"/>
                </a:solidFill>
                <a:latin typeface="DejaVu Sans"/>
                <a:cs typeface="DejaVu Sans"/>
              </a:rPr>
              <a:t>Hardware:-</a:t>
            </a:r>
            <a:r>
              <a:rPr dirty="0" sz="3600" spc="-19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3600" spc="-10">
                <a:solidFill>
                  <a:srgbClr val="0E517E"/>
                </a:solidFill>
                <a:latin typeface="DejaVu Sans"/>
                <a:cs typeface="DejaVu Sans"/>
              </a:rPr>
              <a:t>Desktop/Laptop</a:t>
            </a:r>
            <a:endParaRPr sz="36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solidFill>
                  <a:srgbClr val="0E517E"/>
                </a:solidFill>
                <a:latin typeface="DejaVu Sans"/>
                <a:cs typeface="DejaVu Sans"/>
              </a:rPr>
              <a:t>Software:-</a:t>
            </a:r>
            <a:r>
              <a:rPr dirty="0" sz="3600" spc="-190">
                <a:solidFill>
                  <a:srgbClr val="0E517E"/>
                </a:solidFill>
                <a:latin typeface="DejaVu Sans"/>
                <a:cs typeface="DejaVu Sans"/>
              </a:rPr>
              <a:t> </a:t>
            </a:r>
            <a:r>
              <a:rPr dirty="0" sz="3600" spc="-10">
                <a:solidFill>
                  <a:srgbClr val="0E517E"/>
                </a:solidFill>
                <a:latin typeface="DejaVu Sans"/>
                <a:cs typeface="DejaVu Sans"/>
              </a:rPr>
              <a:t>Anaconda</a:t>
            </a:r>
            <a:endParaRPr sz="3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713740"/>
            <a:ext cx="1591945" cy="508000"/>
          </a:xfrm>
          <a:custGeom>
            <a:avLst/>
            <a:gdLst/>
            <a:ahLst/>
            <a:cxnLst/>
            <a:rect l="l" t="t" r="r" b="b"/>
            <a:pathLst>
              <a:path w="1591945" h="508000">
                <a:moveTo>
                  <a:pt x="0" y="0"/>
                </a:moveTo>
                <a:lnTo>
                  <a:pt x="0" y="504201"/>
                </a:lnTo>
                <a:lnTo>
                  <a:pt x="1245870" y="508000"/>
                </a:lnTo>
                <a:lnTo>
                  <a:pt x="1346200" y="508000"/>
                </a:lnTo>
                <a:lnTo>
                  <a:pt x="1350010" y="502920"/>
                </a:lnTo>
                <a:lnTo>
                  <a:pt x="1351280" y="501650"/>
                </a:lnTo>
                <a:lnTo>
                  <a:pt x="1353820" y="500380"/>
                </a:lnTo>
                <a:lnTo>
                  <a:pt x="1355090" y="497839"/>
                </a:lnTo>
                <a:lnTo>
                  <a:pt x="1584960" y="269239"/>
                </a:lnTo>
                <a:lnTo>
                  <a:pt x="1589960" y="261818"/>
                </a:lnTo>
                <a:lnTo>
                  <a:pt x="1591627" y="254635"/>
                </a:lnTo>
                <a:lnTo>
                  <a:pt x="1589960" y="247451"/>
                </a:lnTo>
                <a:lnTo>
                  <a:pt x="1584960" y="240030"/>
                </a:lnTo>
                <a:lnTo>
                  <a:pt x="1355090" y="11430"/>
                </a:lnTo>
                <a:lnTo>
                  <a:pt x="1350010" y="11430"/>
                </a:lnTo>
                <a:lnTo>
                  <a:pt x="1350010" y="6350"/>
                </a:lnTo>
                <a:lnTo>
                  <a:pt x="1346200" y="6350"/>
                </a:lnTo>
                <a:lnTo>
                  <a:pt x="1341120" y="2539"/>
                </a:lnTo>
                <a:lnTo>
                  <a:pt x="124587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DD3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0469" y="255270"/>
            <a:ext cx="10033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dirty="0" spc="-35"/>
              <a:t> </a:t>
            </a:r>
            <a:r>
              <a:rPr dirty="0"/>
              <a:t>Analysis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Model</a:t>
            </a:r>
            <a:r>
              <a:rPr dirty="0" spc="-35"/>
              <a:t> </a:t>
            </a:r>
            <a:r>
              <a:rPr dirty="0"/>
              <a:t>Building</a:t>
            </a:r>
            <a:r>
              <a:rPr dirty="0" spc="-30"/>
              <a:t> </a:t>
            </a:r>
            <a:r>
              <a:rPr dirty="0" spc="-10"/>
              <a:t>Flowchart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" y="1099819"/>
            <a:ext cx="11986260" cy="5756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0929" y="684530"/>
            <a:ext cx="764032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800"/>
              <a:t>Data</a:t>
            </a:r>
            <a:r>
              <a:rPr dirty="0" sz="3800" spc="-60"/>
              <a:t> </a:t>
            </a:r>
            <a:r>
              <a:rPr dirty="0" sz="3800"/>
              <a:t>Sources</a:t>
            </a:r>
            <a:r>
              <a:rPr dirty="0" sz="3800" spc="-55"/>
              <a:t> </a:t>
            </a:r>
            <a:r>
              <a:rPr dirty="0" sz="3800"/>
              <a:t>and</a:t>
            </a:r>
            <a:r>
              <a:rPr dirty="0" sz="3800" spc="-55"/>
              <a:t> </a:t>
            </a:r>
            <a:r>
              <a:rPr dirty="0" sz="3800"/>
              <a:t>their</a:t>
            </a:r>
            <a:r>
              <a:rPr dirty="0" sz="3800" spc="-45"/>
              <a:t> </a:t>
            </a:r>
            <a:r>
              <a:rPr dirty="0" sz="3800" spc="-10"/>
              <a:t>formats</a:t>
            </a:r>
            <a:endParaRPr sz="3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1540510"/>
            <a:ext cx="60325" cy="152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2183129"/>
            <a:ext cx="60325" cy="1524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2552700"/>
            <a:ext cx="60325" cy="152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2922270"/>
            <a:ext cx="60325" cy="152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3291840"/>
            <a:ext cx="60325" cy="1524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3935729"/>
            <a:ext cx="60325" cy="152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4305300"/>
            <a:ext cx="60325" cy="1524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4673600"/>
            <a:ext cx="60325" cy="1524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5043170"/>
            <a:ext cx="60325" cy="1524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5412740"/>
            <a:ext cx="60325" cy="1524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5782309"/>
            <a:ext cx="60325" cy="1524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419" y="6151879"/>
            <a:ext cx="60325" cy="1524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438910" y="1488440"/>
            <a:ext cx="9160510" cy="4911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097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00" spc="-2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data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was provided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by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FlipRobo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in CSV</a:t>
            </a:r>
            <a:r>
              <a:rPr dirty="0" sz="1800" spc="-3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format.</a:t>
            </a:r>
            <a:r>
              <a:rPr dirty="0" sz="1800" spc="-10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After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loading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training dataset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into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Jupyter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Notebook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using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Pandas and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can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be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seen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that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there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are eight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columns named </a:t>
            </a:r>
            <a:r>
              <a:rPr dirty="0" sz="1800" spc="-25">
                <a:solidFill>
                  <a:srgbClr val="0E517E"/>
                </a:solidFill>
                <a:latin typeface="Liberation Serif"/>
                <a:cs typeface="Liberation Serif"/>
              </a:rPr>
              <a:t>as:</a:t>
            </a:r>
            <a:endParaRPr sz="1800">
              <a:latin typeface="Liberation Serif"/>
              <a:cs typeface="Liberation Serif"/>
            </a:endParaRPr>
          </a:p>
          <a:p>
            <a:pPr marL="12700" marR="1880235">
              <a:lnSpc>
                <a:spcPct val="134700"/>
              </a:lnSpc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“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id, comment_text, “malignant,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highly_malignant, rude, threat, abuse,</a:t>
            </a:r>
            <a:r>
              <a:rPr dirty="0" sz="1800" spc="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loathe”.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There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are</a:t>
            </a:r>
            <a:r>
              <a:rPr dirty="0" sz="1800" spc="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8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columns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in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 dataset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provided: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description of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each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of the column is given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below:</a:t>
            </a:r>
            <a:endParaRPr sz="1800">
              <a:latin typeface="Liberation Serif"/>
              <a:cs typeface="Liberation Serif"/>
            </a:endParaRPr>
          </a:p>
          <a:p>
            <a:pPr marL="12700" marR="492759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Malignant: It is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 Label column, which includes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values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0 and 1, denoting if the comment </a:t>
            </a:r>
            <a:r>
              <a:rPr dirty="0" sz="1800" spc="-25">
                <a:solidFill>
                  <a:srgbClr val="0E517E"/>
                </a:solidFill>
                <a:latin typeface="Liberation Serif"/>
                <a:cs typeface="Liberation Serif"/>
              </a:rPr>
              <a:t>is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malignant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or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 spc="-20">
                <a:solidFill>
                  <a:srgbClr val="0E517E"/>
                </a:solidFill>
                <a:latin typeface="Liberation Serif"/>
                <a:cs typeface="Liberation Serif"/>
              </a:rPr>
              <a:t>not.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Highly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Malignant: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It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denotes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comments</a:t>
            </a:r>
            <a:r>
              <a:rPr dirty="0" sz="180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that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are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highly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malignant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and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hurtful.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Rude: It denotes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comments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that</a:t>
            </a:r>
            <a:r>
              <a:rPr dirty="0" sz="1800" spc="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are very rude and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offensive.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Threat: It contains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indication of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comments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that</a:t>
            </a:r>
            <a:r>
              <a:rPr dirty="0" sz="1800" spc="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are giving any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threat to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someone.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114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Abuse: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It is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for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comments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that are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abusive in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nature.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 Loathe: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It describes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 comments which are hateful</a:t>
            </a:r>
            <a:r>
              <a:rPr dirty="0" sz="1800" spc="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and loathing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in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nature.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1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ID: It includes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unique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Ids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associated with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each comment text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given.</a:t>
            </a:r>
            <a:endParaRPr sz="1800">
              <a:latin typeface="Liberation Serif"/>
              <a:cs typeface="Liberation Serif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-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Comment text:</a:t>
            </a:r>
            <a:r>
              <a:rPr dirty="0" sz="1800" spc="-4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This column</a:t>
            </a:r>
            <a:r>
              <a:rPr dirty="0" sz="1800" spc="-5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contains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the comments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extracted from various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 </a:t>
            </a:r>
            <a:r>
              <a:rPr dirty="0" sz="1800">
                <a:solidFill>
                  <a:srgbClr val="0E517E"/>
                </a:solidFill>
                <a:latin typeface="Liberation Serif"/>
                <a:cs typeface="Liberation Serif"/>
              </a:rPr>
              <a:t>social media </a:t>
            </a:r>
            <a:r>
              <a:rPr dirty="0" sz="1800" spc="-10">
                <a:solidFill>
                  <a:srgbClr val="0E517E"/>
                </a:solidFill>
                <a:latin typeface="Liberation Serif"/>
                <a:cs typeface="Liberation Serif"/>
              </a:rPr>
              <a:t>platforms</a:t>
            </a:r>
            <a:endParaRPr sz="1800">
              <a:latin typeface="Liberation Serif"/>
              <a:cs typeface="Liberation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KOUSHIK BISWAS</dc:creator>
  <dc:title>PowerPoint Presentation</dc:title>
  <dcterms:created xsi:type="dcterms:W3CDTF">2022-09-22T15:13:16Z</dcterms:created>
  <dcterms:modified xsi:type="dcterms:W3CDTF">2022-09-22T15:13:16Z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2022-09-22T00:00:00Z</vt:filetime>
  </property>
  <property fmtid="{D5CDD505-2E9C-101B-9397-08002B2CF9AE}" pid="3" name="Creator">
    <vt:lpwstr>ABCDPDF</vt:lpwstr>
  </property>
  <property fmtid="{D5CDD505-2E9C-101B-9397-08002B2CF9AE}" pid="4" name="LastSaved">
    <vt:filetime>2022-09-22T00:00:00Z</vt:filetime>
  </property>
</Properties>
</file>